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59" r:id="rId6"/>
    <p:sldId id="261" r:id="rId7"/>
    <p:sldId id="260" r:id="rId8"/>
    <p:sldId id="262" r:id="rId9"/>
    <p:sldId id="263" r:id="rId10"/>
    <p:sldId id="265" r:id="rId11"/>
    <p:sldId id="266" r:id="rId12"/>
    <p:sldId id="275" r:id="rId13"/>
    <p:sldId id="267" r:id="rId14"/>
    <p:sldId id="270" r:id="rId15"/>
    <p:sldId id="269" r:id="rId16"/>
    <p:sldId id="271" r:id="rId17"/>
    <p:sldId id="274" r:id="rId18"/>
    <p:sldId id="268" r:id="rId19"/>
    <p:sldId id="272" r:id="rId20"/>
    <p:sldId id="273"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9/22/2016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9/22/2016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Sketchnotes</a:t>
            </a:r>
            <a:endParaRPr lang="en-US" dirty="0"/>
          </a:p>
        </p:txBody>
      </p:sp>
      <p:sp>
        <p:nvSpPr>
          <p:cNvPr id="3" name="Subtitle 2"/>
          <p:cNvSpPr>
            <a:spLocks noGrp="1"/>
          </p:cNvSpPr>
          <p:nvPr>
            <p:ph type="subTitle" idx="1"/>
          </p:nvPr>
        </p:nvSpPr>
        <p:spPr/>
        <p:txBody>
          <a:bodyPr/>
          <a:lstStyle/>
          <a:p>
            <a:r>
              <a:rPr lang="en-US" dirty="0"/>
              <a:t>A new way to take notes.</a:t>
            </a:r>
          </a:p>
        </p:txBody>
      </p:sp>
    </p:spTree>
    <p:extLst>
      <p:ext uri="{BB962C8B-B14F-4D97-AF65-F5344CB8AC3E}">
        <p14:creationId xmlns:p14="http://schemas.microsoft.com/office/powerpoint/2010/main" val="393778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528" y="453652"/>
            <a:ext cx="3547533" cy="1618396"/>
          </a:xfrm>
        </p:spPr>
        <p:txBody>
          <a:bodyPr/>
          <a:lstStyle/>
          <a:p>
            <a:r>
              <a:rPr lang="en-US" sz="4800" dirty="0"/>
              <a:t>STEP ONE: Title</a:t>
            </a:r>
          </a:p>
        </p:txBody>
      </p:sp>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2400" dirty="0"/>
              <a:t>Take time to create a title</a:t>
            </a:r>
          </a:p>
          <a:p>
            <a:pPr marL="285750" indent="-285750">
              <a:buFont typeface="Arial" panose="020B0604020202020204" pitchFamily="34" charset="0"/>
              <a:buChar char="•"/>
            </a:pPr>
            <a:r>
              <a:rPr lang="en-US" sz="2400" dirty="0"/>
              <a:t>Titles are ideal for defining </a:t>
            </a:r>
            <a:r>
              <a:rPr lang="en-US" sz="2400" dirty="0" err="1"/>
              <a:t>skechnotes</a:t>
            </a:r>
            <a:r>
              <a:rPr lang="en-US" sz="2400" dirty="0"/>
              <a:t>.  They can be the unit title, chapter name or number, subject, just whatever the topic </a:t>
            </a:r>
          </a:p>
          <a:p>
            <a:pPr marL="285750" indent="-285750">
              <a:buFont typeface="Arial" panose="020B0604020202020204" pitchFamily="34" charset="0"/>
              <a:buChar char="•"/>
            </a:pPr>
            <a:endParaRPr lang="en-US" dirty="0"/>
          </a:p>
        </p:txBody>
      </p:sp>
      <p:pic>
        <p:nvPicPr>
          <p:cNvPr id="3074" name="Picture 2" descr="Image result for sketchnotes f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 y="5771297"/>
            <a:ext cx="52482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ketchnotes f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940" y="321413"/>
            <a:ext cx="2409145" cy="3199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190971" y="321413"/>
            <a:ext cx="3653822" cy="5883272"/>
          </a:xfrm>
          <a:prstGeom prst="rect">
            <a:avLst/>
          </a:prstGeom>
        </p:spPr>
      </p:pic>
      <p:pic>
        <p:nvPicPr>
          <p:cNvPr id="7" name="Picture 6"/>
          <p:cNvPicPr>
            <a:picLocks noChangeAspect="1"/>
          </p:cNvPicPr>
          <p:nvPr/>
        </p:nvPicPr>
        <p:blipFill>
          <a:blip r:embed="rId5"/>
          <a:stretch>
            <a:fillRect/>
          </a:stretch>
        </p:blipFill>
        <p:spPr>
          <a:xfrm>
            <a:off x="5732830" y="2987729"/>
            <a:ext cx="2824134" cy="3650343"/>
          </a:xfrm>
          <a:prstGeom prst="rect">
            <a:avLst/>
          </a:prstGeom>
        </p:spPr>
      </p:pic>
    </p:spTree>
    <p:extLst>
      <p:ext uri="{BB962C8B-B14F-4D97-AF65-F5344CB8AC3E}">
        <p14:creationId xmlns:p14="http://schemas.microsoft.com/office/powerpoint/2010/main" val="389065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Consider Typography</a:t>
            </a:r>
          </a:p>
        </p:txBody>
      </p:sp>
      <p:sp>
        <p:nvSpPr>
          <p:cNvPr id="4" name="Text Placeholder 3"/>
          <p:cNvSpPr>
            <a:spLocks noGrp="1"/>
          </p:cNvSpPr>
          <p:nvPr>
            <p:ph type="body" sz="half" idx="2"/>
          </p:nvPr>
        </p:nvSpPr>
        <p:spPr/>
        <p:txBody>
          <a:bodyPr>
            <a:noAutofit/>
          </a:bodyPr>
          <a:lstStyle/>
          <a:p>
            <a:r>
              <a:rPr lang="en-US" sz="2400" dirty="0"/>
              <a:t>It is useful to emphasize ideas create a ranking system for your notes so you can decide what to </a:t>
            </a:r>
            <a:r>
              <a:rPr lang="en-US" sz="2400" dirty="0" err="1"/>
              <a:t>lable</a:t>
            </a:r>
            <a:r>
              <a:rPr lang="en-US" sz="2400" dirty="0"/>
              <a:t> them in the order of importance.  </a:t>
            </a:r>
          </a:p>
        </p:txBody>
      </p:sp>
      <p:pic>
        <p:nvPicPr>
          <p:cNvPr id="10" name="Picture 9"/>
          <p:cNvPicPr>
            <a:picLocks noChangeAspect="1"/>
          </p:cNvPicPr>
          <p:nvPr/>
        </p:nvPicPr>
        <p:blipFill>
          <a:blip r:embed="rId2"/>
          <a:stretch>
            <a:fillRect/>
          </a:stretch>
        </p:blipFill>
        <p:spPr>
          <a:xfrm>
            <a:off x="4429554" y="1961885"/>
            <a:ext cx="3549769" cy="2832262"/>
          </a:xfrm>
          <a:prstGeom prst="rect">
            <a:avLst/>
          </a:prstGeom>
        </p:spPr>
      </p:pic>
      <p:pic>
        <p:nvPicPr>
          <p:cNvPr id="2056" name="Picture 8" descr="Image result for sketchnotes f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800" y="183782"/>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ketchnotes f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5895" y="314483"/>
            <a:ext cx="2841884" cy="448611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ketchnot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57" y="190997"/>
            <a:ext cx="2758395" cy="452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2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word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2026"/>
            <a:ext cx="5705021" cy="37539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word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294596"/>
            <a:ext cx="4992915" cy="641755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word 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971" y="4307592"/>
            <a:ext cx="2754086" cy="215736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get creative quot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5737903" y="3918857"/>
            <a:ext cx="2578781" cy="2818667"/>
          </a:xfrm>
          <a:prstGeom prst="rect">
            <a:avLst/>
          </a:prstGeom>
        </p:spPr>
      </p:pic>
    </p:spTree>
    <p:extLst>
      <p:ext uri="{BB962C8B-B14F-4D97-AF65-F5344CB8AC3E}">
        <p14:creationId xmlns:p14="http://schemas.microsoft.com/office/powerpoint/2010/main" val="148277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STEP TWO:</a:t>
            </a:r>
            <a:br>
              <a:rPr lang="en-US" sz="5400" dirty="0"/>
            </a:br>
            <a:r>
              <a:rPr lang="en-US" sz="5400" dirty="0"/>
              <a:t>Make a Legend for your notes</a:t>
            </a:r>
          </a:p>
        </p:txBody>
      </p:sp>
      <p:sp>
        <p:nvSpPr>
          <p:cNvPr id="3" name="Text Placeholder 2"/>
          <p:cNvSpPr>
            <a:spLocks noGrp="1"/>
          </p:cNvSpPr>
          <p:nvPr>
            <p:ph type="body" idx="1"/>
          </p:nvPr>
        </p:nvSpPr>
        <p:spPr>
          <a:xfrm>
            <a:off x="575259" y="4443680"/>
            <a:ext cx="5891636" cy="713241"/>
          </a:xfrm>
        </p:spPr>
        <p:txBody>
          <a:bodyPr/>
          <a:lstStyle/>
          <a:p>
            <a:r>
              <a:rPr lang="en-US" sz="2800" dirty="0"/>
              <a:t>It’s important to decide how you are going to organize your notes.  You need to have a method to the madness. </a:t>
            </a:r>
          </a:p>
        </p:txBody>
      </p:sp>
      <p:sp>
        <p:nvSpPr>
          <p:cNvPr id="4" name="Text Placeholder 3"/>
          <p:cNvSpPr>
            <a:spLocks noGrp="1"/>
          </p:cNvSpPr>
          <p:nvPr>
            <p:ph type="body" sz="quarter" idx="16"/>
          </p:nvPr>
        </p:nvSpPr>
        <p:spPr>
          <a:xfrm>
            <a:off x="7300686" y="1458827"/>
            <a:ext cx="4296228" cy="4075465"/>
          </a:xfrm>
        </p:spPr>
        <p:txBody>
          <a:bodyPr/>
          <a:lstStyle/>
          <a:p>
            <a:pPr marL="285750" indent="-285750">
              <a:buFont typeface="Arial" panose="020B0604020202020204" pitchFamily="34" charset="0"/>
              <a:buChar char="•"/>
            </a:pPr>
            <a:r>
              <a:rPr lang="en-US" dirty="0"/>
              <a:t>your thoughts</a:t>
            </a:r>
          </a:p>
          <a:p>
            <a:pPr marL="285750" indent="-285750">
              <a:buFont typeface="Arial" panose="020B0604020202020204" pitchFamily="34" charset="0"/>
              <a:buChar char="•"/>
            </a:pPr>
            <a:r>
              <a:rPr lang="en-US" dirty="0"/>
              <a:t>quotes you love/like</a:t>
            </a:r>
          </a:p>
          <a:p>
            <a:pPr marL="285750" indent="-285750">
              <a:buFont typeface="Arial" panose="020B0604020202020204" pitchFamily="34" charset="0"/>
              <a:buChar char="•"/>
            </a:pPr>
            <a:r>
              <a:rPr lang="en-US" dirty="0"/>
              <a:t>questions you have</a:t>
            </a:r>
          </a:p>
          <a:p>
            <a:pPr marL="285750" indent="-285750">
              <a:buFont typeface="Arial" panose="020B0604020202020204" pitchFamily="34" charset="0"/>
              <a:buChar char="•"/>
            </a:pPr>
            <a:r>
              <a:rPr lang="en-US" dirty="0"/>
              <a:t>predictions you have</a:t>
            </a:r>
          </a:p>
          <a:p>
            <a:pPr marL="285750" indent="-285750">
              <a:buFont typeface="Arial" panose="020B0604020202020204" pitchFamily="34" charset="0"/>
              <a:buChar char="•"/>
            </a:pPr>
            <a:r>
              <a:rPr lang="en-US" dirty="0"/>
              <a:t>literary devices</a:t>
            </a:r>
          </a:p>
          <a:p>
            <a:pPr marL="285750" indent="-285750">
              <a:buFont typeface="Arial" panose="020B0604020202020204" pitchFamily="34" charset="0"/>
              <a:buChar char="•"/>
            </a:pPr>
            <a:r>
              <a:rPr lang="en-US" dirty="0"/>
              <a:t>vocabulary (unfamiliar words)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rotWithShape="1">
          <a:blip r:embed="rId2"/>
          <a:srcRect b="21316"/>
          <a:stretch/>
        </p:blipFill>
        <p:spPr>
          <a:xfrm>
            <a:off x="6744825" y="4138214"/>
            <a:ext cx="5178704" cy="2037414"/>
          </a:xfrm>
          <a:prstGeom prst="rect">
            <a:avLst/>
          </a:prstGeom>
        </p:spPr>
      </p:pic>
      <p:sp>
        <p:nvSpPr>
          <p:cNvPr id="6" name="Rectangle 5"/>
          <p:cNvSpPr/>
          <p:nvPr/>
        </p:nvSpPr>
        <p:spPr>
          <a:xfrm>
            <a:off x="7023160" y="1077061"/>
            <a:ext cx="5317481" cy="353943"/>
          </a:xfrm>
          <a:prstGeom prst="rect">
            <a:avLst/>
          </a:prstGeom>
        </p:spPr>
        <p:txBody>
          <a:bodyPr wrap="none">
            <a:spAutoFit/>
          </a:bodyPr>
          <a:lstStyle/>
          <a:p>
            <a:r>
              <a:rPr lang="en-US" sz="1700" b="1" dirty="0"/>
              <a:t>Create a frame/border or icon for the following:  </a:t>
            </a:r>
          </a:p>
        </p:txBody>
      </p:sp>
    </p:spTree>
    <p:extLst>
      <p:ext uri="{BB962C8B-B14F-4D97-AF65-F5344CB8AC3E}">
        <p14:creationId xmlns:p14="http://schemas.microsoft.com/office/powerpoint/2010/main" val="235558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7714" y="584200"/>
            <a:ext cx="6458857" cy="4844143"/>
          </a:xfrm>
          <a:prstGeom prst="rect">
            <a:avLst/>
          </a:prstGeom>
        </p:spPr>
      </p:pic>
      <p:pic>
        <p:nvPicPr>
          <p:cNvPr id="3" name="Picture 2"/>
          <p:cNvPicPr>
            <a:picLocks noChangeAspect="1"/>
          </p:cNvPicPr>
          <p:nvPr/>
        </p:nvPicPr>
        <p:blipFill>
          <a:blip r:embed="rId3"/>
          <a:stretch>
            <a:fillRect/>
          </a:stretch>
        </p:blipFill>
        <p:spPr>
          <a:xfrm>
            <a:off x="518884" y="482599"/>
            <a:ext cx="4474029" cy="5391205"/>
          </a:xfrm>
          <a:prstGeom prst="rect">
            <a:avLst/>
          </a:prstGeom>
        </p:spPr>
      </p:pic>
    </p:spTree>
    <p:extLst>
      <p:ext uri="{BB962C8B-B14F-4D97-AF65-F5344CB8AC3E}">
        <p14:creationId xmlns:p14="http://schemas.microsoft.com/office/powerpoint/2010/main" val="410496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9293" y="290731"/>
            <a:ext cx="4104221" cy="5819784"/>
          </a:xfrm>
          <a:prstGeom prst="rect">
            <a:avLst/>
          </a:prstGeom>
        </p:spPr>
      </p:pic>
      <p:pic>
        <p:nvPicPr>
          <p:cNvPr id="7" name="Picture 6"/>
          <p:cNvPicPr>
            <a:picLocks noChangeAspect="1"/>
          </p:cNvPicPr>
          <p:nvPr/>
        </p:nvPicPr>
        <p:blipFill>
          <a:blip r:embed="rId3"/>
          <a:stretch>
            <a:fillRect/>
          </a:stretch>
        </p:blipFill>
        <p:spPr>
          <a:xfrm>
            <a:off x="4506005" y="290731"/>
            <a:ext cx="3267075" cy="1400175"/>
          </a:xfrm>
          <a:prstGeom prst="rect">
            <a:avLst/>
          </a:prstGeom>
        </p:spPr>
      </p:pic>
      <p:pic>
        <p:nvPicPr>
          <p:cNvPr id="8" name="Picture 7"/>
          <p:cNvPicPr>
            <a:picLocks noChangeAspect="1"/>
          </p:cNvPicPr>
          <p:nvPr/>
        </p:nvPicPr>
        <p:blipFill rotWithShape="1">
          <a:blip r:embed="rId4"/>
          <a:srcRect l="13456" t="2297" r="16537" b="431"/>
          <a:stretch/>
        </p:blipFill>
        <p:spPr>
          <a:xfrm>
            <a:off x="4590935" y="1807021"/>
            <a:ext cx="3097213" cy="4303494"/>
          </a:xfrm>
          <a:prstGeom prst="rect">
            <a:avLst/>
          </a:prstGeom>
        </p:spPr>
      </p:pic>
      <p:pic>
        <p:nvPicPr>
          <p:cNvPr id="10" name="Picture 9"/>
          <p:cNvPicPr>
            <a:picLocks noChangeAspect="1"/>
          </p:cNvPicPr>
          <p:nvPr/>
        </p:nvPicPr>
        <p:blipFill>
          <a:blip r:embed="rId5"/>
          <a:stretch>
            <a:fillRect/>
          </a:stretch>
        </p:blipFill>
        <p:spPr>
          <a:xfrm>
            <a:off x="7874678" y="508000"/>
            <a:ext cx="4072061" cy="5130796"/>
          </a:xfrm>
          <a:prstGeom prst="rect">
            <a:avLst/>
          </a:prstGeom>
        </p:spPr>
      </p:pic>
    </p:spTree>
    <p:extLst>
      <p:ext uri="{BB962C8B-B14F-4D97-AF65-F5344CB8AC3E}">
        <p14:creationId xmlns:p14="http://schemas.microsoft.com/office/powerpoint/2010/main" val="275539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ketchnotes frames"/>
          <p:cNvPicPr>
            <a:picLocks noChangeAspect="1" noChangeArrowheads="1"/>
          </p:cNvPicPr>
          <p:nvPr/>
        </p:nvPicPr>
        <p:blipFill rotWithShape="1">
          <a:blip r:embed="rId2">
            <a:extLst>
              <a:ext uri="{28A0092B-C50C-407E-A947-70E740481C1C}">
                <a14:useLocalDpi xmlns:a14="http://schemas.microsoft.com/office/drawing/2010/main" val="0"/>
              </a:ext>
            </a:extLst>
          </a:blip>
          <a:srcRect l="8031" r="13842"/>
          <a:stretch/>
        </p:blipFill>
        <p:spPr bwMode="auto">
          <a:xfrm>
            <a:off x="8716508" y="194734"/>
            <a:ext cx="3132817" cy="40098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sketchnotes fram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sketchnotes frames"/>
          <p:cNvSpPr>
            <a:spLocks noChangeAspect="1" noChangeArrowheads="1"/>
          </p:cNvSpPr>
          <p:nvPr/>
        </p:nvSpPr>
        <p:spPr bwMode="auto">
          <a:xfrm>
            <a:off x="3556000" y="4648200"/>
            <a:ext cx="2249714" cy="2249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descr="Image result for sketchnotes frames"/>
          <p:cNvPicPr>
            <a:picLocks noChangeAspect="1" noChangeArrowheads="1"/>
          </p:cNvPicPr>
          <p:nvPr/>
        </p:nvPicPr>
        <p:blipFill rotWithShape="1">
          <a:blip r:embed="rId3">
            <a:extLst>
              <a:ext uri="{28A0092B-C50C-407E-A947-70E740481C1C}">
                <a14:useLocalDpi xmlns:a14="http://schemas.microsoft.com/office/drawing/2010/main" val="0"/>
              </a:ext>
            </a:extLst>
          </a:blip>
          <a:srcRect l="11088" t="4428" r="10353" b="3980"/>
          <a:stretch/>
        </p:blipFill>
        <p:spPr bwMode="auto">
          <a:xfrm>
            <a:off x="406117" y="194734"/>
            <a:ext cx="3062514" cy="3570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927214" y="3852333"/>
            <a:ext cx="2916463" cy="2916463"/>
          </a:xfrm>
          <a:prstGeom prst="rect">
            <a:avLst/>
          </a:prstGeom>
        </p:spPr>
      </p:pic>
      <p:pic>
        <p:nvPicPr>
          <p:cNvPr id="7" name="Picture 6"/>
          <p:cNvPicPr>
            <a:picLocks noChangeAspect="1"/>
          </p:cNvPicPr>
          <p:nvPr/>
        </p:nvPicPr>
        <p:blipFill rotWithShape="1">
          <a:blip r:embed="rId5"/>
          <a:srcRect l="5421" t="2652" b="6568"/>
          <a:stretch/>
        </p:blipFill>
        <p:spPr>
          <a:xfrm>
            <a:off x="352808" y="3394459"/>
            <a:ext cx="3387413" cy="3251336"/>
          </a:xfrm>
          <a:prstGeom prst="rect">
            <a:avLst/>
          </a:prstGeom>
        </p:spPr>
      </p:pic>
      <p:pic>
        <p:nvPicPr>
          <p:cNvPr id="4112" name="Picture 16" descr="Image result for sketchnotes organiz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5088" y="914400"/>
            <a:ext cx="5474303" cy="410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7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ttachment.outlook.office.net/owa/jjennings@psdschools.org/service.svc/s/GetAttachmentThumbnail?id=AAMkAGJmZjQxODgwLTdkNGItNDdlYS04OGI4LWViNzY0ZTE5MjM1YQBGAAAAAAAJIZr%2BocO0Q6TOQMtmeJ%2BuBwBv3WNl%2BNVrT4kKYKauGSteAAAAAAEMAABv3WNl%2BNVrT4kKYKauGSteAAA4I3ktAAABEgAQABxwb0TS95NCodWisLsl0Cg%3D&amp;thumbnailType=2&amp;X-OWA-CANARY=aVl_ChLJpEaPnaopTaZ0x2D5TFzH2NMYPzPt2kVTss2isZ8W7dlcdWhCt7dgOUESPwC4OYkJlRk.&amp;token=6b14258d-1b7d-40da-af85-481101ffd857&amp;owa=outlook.office.com"/>
          <p:cNvPicPr>
            <a:picLocks noChangeAspect="1" noChangeArrowheads="1"/>
          </p:cNvPicPr>
          <p:nvPr/>
        </p:nvPicPr>
        <p:blipFill rotWithShape="1">
          <a:blip r:embed="rId2">
            <a:extLst>
              <a:ext uri="{28A0092B-C50C-407E-A947-70E740481C1C}">
                <a14:useLocalDpi xmlns:a14="http://schemas.microsoft.com/office/drawing/2010/main" val="0"/>
              </a:ext>
            </a:extLst>
          </a:blip>
          <a:srcRect l="4286" t="5159" r="2858"/>
          <a:stretch/>
        </p:blipFill>
        <p:spPr bwMode="auto">
          <a:xfrm rot="307821">
            <a:off x="5747658" y="3749609"/>
            <a:ext cx="4180116" cy="32020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attachment.outlook.office.net/owa/jjennings@psdschools.org/service.svc/s/GetAttachmentThumbnail?id=AAMkAGJmZjQxODgwLTdkNGItNDdlYS04OGI4LWViNzY0ZTE5MjM1YQBGAAAAAAAJIZr%2BocO0Q6TOQMtmeJ%2BuBwBv3WNl%2BNVrT4kKYKauGSteAAAAAAEMAABv3WNl%2BNVrT4kKYKauGSteAAA4I3ktAAABEgAQAM6GF7spMwpHi3D93lY0V3I%3D&amp;thumbnailType=2&amp;X-OWA-CANARY=echN2VoQxkSNK9jVTEfbttD953_H2NMY6CzJkxoN3b5JHhrg8DP-MRSFu1vxIFN2uCv5oC_TSAA.&amp;token=6b14258d-1b7d-40da-af85-481101ffd857&amp;owa=outlook.office.com"/>
          <p:cNvPicPr>
            <a:picLocks noChangeAspect="1" noChangeArrowheads="1"/>
          </p:cNvPicPr>
          <p:nvPr/>
        </p:nvPicPr>
        <p:blipFill rotWithShape="1">
          <a:blip r:embed="rId3">
            <a:extLst>
              <a:ext uri="{28A0092B-C50C-407E-A947-70E740481C1C}">
                <a14:useLocalDpi xmlns:a14="http://schemas.microsoft.com/office/drawing/2010/main" val="0"/>
              </a:ext>
            </a:extLst>
          </a:blip>
          <a:srcRect t="14048" b="15476"/>
          <a:stretch/>
        </p:blipFill>
        <p:spPr bwMode="auto">
          <a:xfrm rot="435495">
            <a:off x="7357435" y="170605"/>
            <a:ext cx="4581525" cy="429622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attachment.outlook.office.net/owa/jjennings@psdschools.org/service.svc/s/GetAttachmentThumbnail?id=AAMkAGJmZjQxODgwLTdkNGItNDdlYS04OGI4LWViNzY0ZTE5MjM1YQBGAAAAAAAJIZr%2BocO0Q6TOQMtmeJ%2BuBwBv3WNl%2BNVrT4kKYKauGSteAAAAAAEMAABv3WNl%2BNVrT4kKYKauGSteAAA4I3ktAAABEgAQANGt8%2FdNxaZKovW5%2Fu2tgKw%3D&amp;thumbnailType=2&amp;X-OWA-CANARY=7qUDpWjZzEqUtFA3eG9CZiBr8ofH2NMYQCNF7okApWnVzX2vFKPWVXLEZdlhsBwLNp13kT5rD1w.&amp;token=0abb4eb3-95a9-423b-ad45-0ad11a6c5db3&amp;owa=outlook.office.com"/>
          <p:cNvPicPr>
            <a:picLocks noChangeAspect="1" noChangeArrowheads="1"/>
          </p:cNvPicPr>
          <p:nvPr/>
        </p:nvPicPr>
        <p:blipFill rotWithShape="1">
          <a:blip r:embed="rId4">
            <a:extLst>
              <a:ext uri="{28A0092B-C50C-407E-A947-70E740481C1C}">
                <a14:useLocalDpi xmlns:a14="http://schemas.microsoft.com/office/drawing/2010/main" val="0"/>
              </a:ext>
            </a:extLst>
          </a:blip>
          <a:srcRect l="1667" t="9920" r="5238" b="9761"/>
          <a:stretch/>
        </p:blipFill>
        <p:spPr bwMode="auto">
          <a:xfrm rot="726535">
            <a:off x="163284" y="3509468"/>
            <a:ext cx="4659086" cy="301470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attachment.outlook.office.net/owa/jjennings@psdschools.org/service.svc/s/GetAttachmentThumbnail?id=AAMkAGJmZjQxODgwLTdkNGItNDdlYS04OGI4LWViNzY0ZTE5MjM1YQBGAAAAAAAJIZr%2BocO0Q6TOQMtmeJ%2BuBwBv3WNl%2BNVrT4kKYKauGSteAAAAAAEMAABv3WNl%2BNVrT4kKYKauGSteAAA4I3kwAAABEgAQAM1nm6IhW%2BNBpjRMJ7C4754%3D&amp;thumbnailType=2&amp;X-OWA-CANARY=F7F30PZHYU2nJwh0MccgGbDvjuDI2NMYcLATheAtTFaWaz1GMsqO2RouMHDPoSUnN5vFuRph6HE.&amp;token=23c1a34c-d00a-4094-8284-39ee723886a9&amp;owa=outlook.office.com"/>
          <p:cNvPicPr>
            <a:picLocks noChangeAspect="1" noChangeArrowheads="1"/>
          </p:cNvPicPr>
          <p:nvPr/>
        </p:nvPicPr>
        <p:blipFill rotWithShape="1">
          <a:blip r:embed="rId5">
            <a:extLst>
              <a:ext uri="{28A0092B-C50C-407E-A947-70E740481C1C}">
                <a14:useLocalDpi xmlns:a14="http://schemas.microsoft.com/office/drawing/2010/main" val="0"/>
              </a:ext>
            </a:extLst>
          </a:blip>
          <a:srcRect l="3810" t="13805" r="4047" b="5093"/>
          <a:stretch/>
        </p:blipFill>
        <p:spPr bwMode="auto">
          <a:xfrm rot="20899190">
            <a:off x="210457" y="435428"/>
            <a:ext cx="4564742" cy="301957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Image result for exampl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6"/>
          <a:srcRect t="-2814" b="19642"/>
          <a:stretch/>
        </p:blipFill>
        <p:spPr>
          <a:xfrm rot="1499931">
            <a:off x="4240194" y="687665"/>
            <a:ext cx="3657600" cy="982343"/>
          </a:xfrm>
          <a:prstGeom prst="rect">
            <a:avLst/>
          </a:prstGeom>
        </p:spPr>
      </p:pic>
    </p:spTree>
    <p:extLst>
      <p:ext uri="{BB962C8B-B14F-4D97-AF65-F5344CB8AC3E}">
        <p14:creationId xmlns:p14="http://schemas.microsoft.com/office/powerpoint/2010/main" val="405985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STEP THREE:  Confidence</a:t>
            </a:r>
            <a:br>
              <a:rPr lang="en-US" dirty="0"/>
            </a:br>
            <a:endParaRPr lang="en-US" dirty="0"/>
          </a:p>
        </p:txBody>
      </p:sp>
      <p:sp>
        <p:nvSpPr>
          <p:cNvPr id="7" name="Text Placeholder 6"/>
          <p:cNvSpPr>
            <a:spLocks noGrp="1"/>
          </p:cNvSpPr>
          <p:nvPr>
            <p:ph type="body" sz="half" idx="2"/>
          </p:nvPr>
        </p:nvSpPr>
        <p:spPr>
          <a:xfrm>
            <a:off x="1073151" y="1476444"/>
            <a:ext cx="3547533" cy="3600311"/>
          </a:xfrm>
        </p:spPr>
        <p:txBody>
          <a:bodyPr>
            <a:normAutofit/>
          </a:bodyPr>
          <a:lstStyle/>
          <a:p>
            <a:pPr marL="285750" indent="-285750">
              <a:buFont typeface="Arial" panose="020B0604020202020204" pitchFamily="34" charset="0"/>
              <a:buChar char="•"/>
            </a:pPr>
            <a:r>
              <a:rPr lang="en-US" sz="1600" dirty="0"/>
              <a:t>Have confidence that your sketches do not have to be perfect</a:t>
            </a:r>
          </a:p>
          <a:p>
            <a:pPr marL="285750" indent="-285750">
              <a:buFont typeface="Arial" panose="020B0604020202020204" pitchFamily="34" charset="0"/>
              <a:buChar char="•"/>
            </a:pPr>
            <a:r>
              <a:rPr lang="en-US" sz="1600" dirty="0"/>
              <a:t>If you can draw the five elements you can sketch nearly anything</a:t>
            </a:r>
          </a:p>
          <a:p>
            <a:pPr marL="285750" indent="-285750">
              <a:buFont typeface="Arial" panose="020B0604020202020204" pitchFamily="34" charset="0"/>
              <a:buChar char="•"/>
            </a:pPr>
            <a:r>
              <a:rPr lang="en-US" sz="1600" dirty="0"/>
              <a:t>You will get better with time </a:t>
            </a:r>
          </a:p>
        </p:txBody>
      </p:sp>
      <p:pic>
        <p:nvPicPr>
          <p:cNvPr id="5122" name="Picture 2" descr="Image result for sketchnotes steps to drawi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49" t="6779" r="56377" b="10934"/>
          <a:stretch/>
        </p:blipFill>
        <p:spPr bwMode="auto">
          <a:xfrm>
            <a:off x="5352876" y="316457"/>
            <a:ext cx="3184978" cy="425817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Image result for sketchnotes steps to drawi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340959" y="4574634"/>
            <a:ext cx="4689149" cy="2041159"/>
          </a:xfrm>
          <a:prstGeom prst="rect">
            <a:avLst/>
          </a:prstGeom>
        </p:spPr>
      </p:pic>
      <p:pic>
        <p:nvPicPr>
          <p:cNvPr id="5126" name="Picture 6" descr="Image result for sketchnot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865" y="316457"/>
            <a:ext cx="3408723" cy="535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76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ketchnote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7" y="566403"/>
            <a:ext cx="3896352" cy="5326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325257" y="374435"/>
            <a:ext cx="4833257" cy="6231184"/>
          </a:xfrm>
          <a:prstGeom prst="rect">
            <a:avLst/>
          </a:prstGeom>
        </p:spPr>
      </p:pic>
      <p:pic>
        <p:nvPicPr>
          <p:cNvPr id="6148" name="Picture 4" descr="Image result for sketchnot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4549" y="72920"/>
            <a:ext cx="2027450" cy="672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0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44" y="447188"/>
            <a:ext cx="10571998" cy="970450"/>
          </a:xfrm>
        </p:spPr>
        <p:txBody>
          <a:bodyPr/>
          <a:lstStyle/>
          <a:p>
            <a:r>
              <a:rPr lang="en-US" dirty="0"/>
              <a:t>How many of us LOVE to take notes?</a:t>
            </a:r>
          </a:p>
        </p:txBody>
      </p:sp>
      <p:sp>
        <p:nvSpPr>
          <p:cNvPr id="3" name="Content Placeholder 2"/>
          <p:cNvSpPr>
            <a:spLocks noGrp="1"/>
          </p:cNvSpPr>
          <p:nvPr>
            <p:ph idx="1"/>
          </p:nvPr>
        </p:nvSpPr>
        <p:spPr/>
        <p:txBody>
          <a:bodyPr>
            <a:normAutofit/>
          </a:bodyPr>
          <a:lstStyle/>
          <a:p>
            <a:r>
              <a:rPr lang="en-US" sz="4000" dirty="0"/>
              <a:t>Anybody?  You wake up and think “YES!  I get to take notes today!”  What if I told you it could be different?</a:t>
            </a:r>
          </a:p>
        </p:txBody>
      </p:sp>
      <p:sp>
        <p:nvSpPr>
          <p:cNvPr id="4" name="AutoShape 2" descr="Image result for raising hand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9785123" y="447188"/>
            <a:ext cx="2143125" cy="2143125"/>
          </a:xfrm>
          <a:prstGeom prst="rect">
            <a:avLst/>
          </a:prstGeom>
        </p:spPr>
      </p:pic>
    </p:spTree>
    <p:extLst>
      <p:ext uri="{BB962C8B-B14F-4D97-AF65-F5344CB8AC3E}">
        <p14:creationId xmlns:p14="http://schemas.microsoft.com/office/powerpoint/2010/main" val="280494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Apply:  Now you give it a try!</a:t>
            </a:r>
          </a:p>
        </p:txBody>
      </p:sp>
      <p:sp>
        <p:nvSpPr>
          <p:cNvPr id="4" name="Text Placeholder 3"/>
          <p:cNvSpPr>
            <a:spLocks noGrp="1"/>
          </p:cNvSpPr>
          <p:nvPr>
            <p:ph type="body" sz="half" idx="2"/>
          </p:nvPr>
        </p:nvSpPr>
        <p:spPr>
          <a:xfrm>
            <a:off x="812800" y="2260738"/>
            <a:ext cx="4296228" cy="4169091"/>
          </a:xfrm>
        </p:spPr>
        <p:txBody>
          <a:bodyPr>
            <a:normAutofit fontScale="77500" lnSpcReduction="20000"/>
          </a:bodyPr>
          <a:lstStyle/>
          <a:p>
            <a:r>
              <a:rPr lang="en-US" sz="3700" b="1" dirty="0"/>
              <a:t>TODAY IN CLASS:  </a:t>
            </a:r>
          </a:p>
          <a:p>
            <a:pPr marL="342900" indent="-342900">
              <a:buFont typeface="Arial" panose="020B0604020202020204" pitchFamily="34" charset="0"/>
              <a:buChar char="•"/>
            </a:pPr>
            <a:r>
              <a:rPr lang="en-US" sz="2200" dirty="0"/>
              <a:t>Go to the first page in your composition notebook and put your name somewhere on the page in a defining font.  Around you name add images and words that you love and that makes you happy.  You need a total of 10 images/words or phrases.</a:t>
            </a:r>
          </a:p>
          <a:p>
            <a:r>
              <a:rPr lang="en-US" sz="3800" b="1" dirty="0"/>
              <a:t>HOMEWORK</a:t>
            </a:r>
            <a:r>
              <a:rPr lang="en-US" sz="2200" dirty="0"/>
              <a:t>:  </a:t>
            </a:r>
          </a:p>
          <a:p>
            <a:pPr marL="342900" indent="-342900">
              <a:buFont typeface="Arial" panose="020B0604020202020204" pitchFamily="34" charset="0"/>
              <a:buChar char="•"/>
            </a:pPr>
            <a:r>
              <a:rPr lang="en-US" sz="2200" dirty="0" err="1"/>
              <a:t>Sketchnote</a:t>
            </a:r>
            <a:r>
              <a:rPr lang="en-US" sz="2200" dirty="0"/>
              <a:t> something:  a chapter from the book you are reading, funny conversation with a child, TV show, movie, while you are people watching or a news broadcast.</a:t>
            </a:r>
          </a:p>
          <a:p>
            <a:endParaRPr lang="en-US" sz="2000" dirty="0"/>
          </a:p>
        </p:txBody>
      </p:sp>
      <p:pic>
        <p:nvPicPr>
          <p:cNvPr id="6" name="Picture 5"/>
          <p:cNvPicPr>
            <a:picLocks noChangeAspect="1"/>
          </p:cNvPicPr>
          <p:nvPr/>
        </p:nvPicPr>
        <p:blipFill rotWithShape="1">
          <a:blip r:embed="rId2"/>
          <a:srcRect l="5690" t="-321" r="5690"/>
          <a:stretch/>
        </p:blipFill>
        <p:spPr>
          <a:xfrm>
            <a:off x="5921830" y="350398"/>
            <a:ext cx="5370286" cy="6079431"/>
          </a:xfrm>
          <a:prstGeom prst="rect">
            <a:avLst/>
          </a:prstGeom>
        </p:spPr>
      </p:pic>
    </p:spTree>
    <p:extLst>
      <p:ext uri="{BB962C8B-B14F-4D97-AF65-F5344CB8AC3E}">
        <p14:creationId xmlns:p14="http://schemas.microsoft.com/office/powerpoint/2010/main" val="236848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1.jpeg"/>
          <p:cNvPicPr>
            <a:picLocks noChangeAspect="1" noChangeArrowheads="1"/>
          </p:cNvPicPr>
          <p:nvPr/>
        </p:nvPicPr>
        <p:blipFill rotWithShape="1">
          <a:blip r:embed="rId2">
            <a:extLst>
              <a:ext uri="{28A0092B-C50C-407E-A947-70E740481C1C}">
                <a14:useLocalDpi xmlns:a14="http://schemas.microsoft.com/office/drawing/2010/main" val="0"/>
              </a:ext>
            </a:extLst>
          </a:blip>
          <a:srcRect l="3097" t="3333" r="3424" b="6522"/>
          <a:stretch/>
        </p:blipFill>
        <p:spPr bwMode="auto">
          <a:xfrm rot="5400000">
            <a:off x="-430121" y="1387159"/>
            <a:ext cx="5790052" cy="41876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t="7134" r="5489" b="7120"/>
          <a:stretch/>
        </p:blipFill>
        <p:spPr>
          <a:xfrm>
            <a:off x="5230295" y="1934822"/>
            <a:ext cx="6524383" cy="4439478"/>
          </a:xfrm>
          <a:prstGeom prst="rect">
            <a:avLst/>
          </a:prstGeom>
        </p:spPr>
      </p:pic>
      <p:sp>
        <p:nvSpPr>
          <p:cNvPr id="3" name="TextBox 2"/>
          <p:cNvSpPr txBox="1"/>
          <p:nvPr/>
        </p:nvSpPr>
        <p:spPr>
          <a:xfrm>
            <a:off x="159026" y="185867"/>
            <a:ext cx="7200244" cy="400110"/>
          </a:xfrm>
          <a:prstGeom prst="rect">
            <a:avLst/>
          </a:prstGeom>
          <a:noFill/>
        </p:spPr>
        <p:txBody>
          <a:bodyPr wrap="square" rtlCol="0">
            <a:spAutoFit/>
          </a:bodyPr>
          <a:lstStyle/>
          <a:p>
            <a:r>
              <a:rPr lang="en-US" sz="2000" dirty="0"/>
              <a:t>Example of About the Author page:</a:t>
            </a:r>
          </a:p>
        </p:txBody>
      </p:sp>
      <p:sp>
        <p:nvSpPr>
          <p:cNvPr id="5" name="TextBox 4"/>
          <p:cNvSpPr txBox="1"/>
          <p:nvPr/>
        </p:nvSpPr>
        <p:spPr>
          <a:xfrm>
            <a:off x="5289930" y="974037"/>
            <a:ext cx="7200244" cy="584775"/>
          </a:xfrm>
          <a:prstGeom prst="rect">
            <a:avLst/>
          </a:prstGeom>
          <a:noFill/>
        </p:spPr>
        <p:txBody>
          <a:bodyPr wrap="square" rtlCol="0">
            <a:spAutoFit/>
          </a:bodyPr>
          <a:lstStyle/>
          <a:p>
            <a:r>
              <a:rPr lang="en-US" sz="3200" dirty="0"/>
              <a:t>Example of novel </a:t>
            </a:r>
            <a:r>
              <a:rPr lang="en-US" sz="3200" dirty="0" err="1"/>
              <a:t>Sketchnotes</a:t>
            </a:r>
            <a:r>
              <a:rPr lang="en-US" sz="3200" dirty="0"/>
              <a:t>:</a:t>
            </a:r>
          </a:p>
        </p:txBody>
      </p:sp>
    </p:spTree>
    <p:extLst>
      <p:ext uri="{BB962C8B-B14F-4D97-AF65-F5344CB8AC3E}">
        <p14:creationId xmlns:p14="http://schemas.microsoft.com/office/powerpoint/2010/main" val="377406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dirty="0"/>
              <a:t>INTRODUCTION</a:t>
            </a:r>
          </a:p>
        </p:txBody>
      </p:sp>
      <p:sp>
        <p:nvSpPr>
          <p:cNvPr id="3" name="Content Placeholder 2"/>
          <p:cNvSpPr>
            <a:spLocks noGrp="1"/>
          </p:cNvSpPr>
          <p:nvPr>
            <p:ph idx="1"/>
          </p:nvPr>
        </p:nvSpPr>
        <p:spPr>
          <a:xfrm>
            <a:off x="644541" y="2823841"/>
            <a:ext cx="10554574" cy="3636511"/>
          </a:xfrm>
        </p:spPr>
        <p:txBody>
          <a:bodyPr>
            <a:normAutofit/>
          </a:bodyPr>
          <a:lstStyle/>
          <a:p>
            <a:pPr marL="0" indent="0">
              <a:buNone/>
            </a:pPr>
            <a:r>
              <a:rPr lang="en-US" sz="3200" dirty="0"/>
              <a:t>For many years researchers have been proving that writing out notes helps you retain knowledge.  The problem we run into is taking notes by hand or really at all is dull and monotonous, but there is information we need.  So how can we make it fun?</a:t>
            </a:r>
          </a:p>
        </p:txBody>
      </p:sp>
      <p:pic>
        <p:nvPicPr>
          <p:cNvPr id="4" name="Picture 3"/>
          <p:cNvPicPr>
            <a:picLocks noChangeAspect="1"/>
          </p:cNvPicPr>
          <p:nvPr/>
        </p:nvPicPr>
        <p:blipFill rotWithShape="1">
          <a:blip r:embed="rId2"/>
          <a:srcRect t="6039" b="4593"/>
          <a:stretch/>
        </p:blipFill>
        <p:spPr>
          <a:xfrm>
            <a:off x="6377470" y="267570"/>
            <a:ext cx="3383225" cy="3023551"/>
          </a:xfrm>
          <a:prstGeom prst="rect">
            <a:avLst/>
          </a:prstGeom>
        </p:spPr>
      </p:pic>
    </p:spTree>
    <p:extLst>
      <p:ext uri="{BB962C8B-B14F-4D97-AF65-F5344CB8AC3E}">
        <p14:creationId xmlns:p14="http://schemas.microsoft.com/office/powerpoint/2010/main" val="358440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642342"/>
            <a:ext cx="3547533" cy="1618396"/>
          </a:xfrm>
        </p:spPr>
        <p:txBody>
          <a:bodyPr/>
          <a:lstStyle/>
          <a:p>
            <a:r>
              <a:rPr lang="en-US" sz="3200" dirty="0"/>
              <a:t>Does this look familiar?</a:t>
            </a:r>
            <a:br>
              <a:rPr lang="en-US" sz="3200" dirty="0"/>
            </a:br>
            <a:endParaRPr lang="en-US" sz="3200" dirty="0"/>
          </a:p>
        </p:txBody>
      </p:sp>
      <p:pic>
        <p:nvPicPr>
          <p:cNvPr id="5" name="Picture Placeholder 4"/>
          <p:cNvPicPr>
            <a:picLocks noGrp="1" noChangeAspect="1"/>
          </p:cNvPicPr>
          <p:nvPr>
            <p:ph idx="1"/>
          </p:nvPr>
        </p:nvPicPr>
        <p:blipFill>
          <a:blip r:embed="rId2"/>
          <a:stretch>
            <a:fillRect/>
          </a:stretch>
        </p:blipFill>
        <p:spPr>
          <a:xfrm>
            <a:off x="8926286" y="2588075"/>
            <a:ext cx="3082471" cy="3996763"/>
          </a:xfrm>
        </p:spPr>
      </p:pic>
      <p:sp>
        <p:nvSpPr>
          <p:cNvPr id="4" name="Text Placeholder 3"/>
          <p:cNvSpPr>
            <a:spLocks noGrp="1"/>
          </p:cNvSpPr>
          <p:nvPr>
            <p:ph type="body" sz="half" idx="2"/>
          </p:nvPr>
        </p:nvSpPr>
        <p:spPr>
          <a:xfrm>
            <a:off x="406400" y="2260738"/>
            <a:ext cx="5036458" cy="3600311"/>
          </a:xfrm>
        </p:spPr>
        <p:txBody>
          <a:bodyPr>
            <a:normAutofit/>
          </a:bodyPr>
          <a:lstStyle/>
          <a:p>
            <a:r>
              <a:rPr lang="en-US" sz="3200" dirty="0"/>
              <a:t>The Outline Method’s Benefits</a:t>
            </a:r>
            <a:endParaRPr lang="en-US" sz="2400" dirty="0"/>
          </a:p>
          <a:p>
            <a:pPr marL="342900" indent="-342900">
              <a:buFont typeface="Arial" panose="020B0604020202020204" pitchFamily="34" charset="0"/>
              <a:buChar char="•"/>
            </a:pPr>
            <a:r>
              <a:rPr lang="en-US" sz="2800" dirty="0"/>
              <a:t>It is more visual pleasing </a:t>
            </a:r>
          </a:p>
          <a:p>
            <a:endParaRPr lang="en-US" sz="2800" dirty="0"/>
          </a:p>
          <a:p>
            <a:pPr marL="342900" indent="-342900">
              <a:buFont typeface="Arial" panose="020B0604020202020204" pitchFamily="34" charset="0"/>
              <a:buChar char="•"/>
            </a:pPr>
            <a:r>
              <a:rPr lang="en-US" sz="2800" dirty="0"/>
              <a:t>It allows for structure</a:t>
            </a:r>
          </a:p>
          <a:p>
            <a:endParaRPr lang="en-US" sz="2000" dirty="0"/>
          </a:p>
        </p:txBody>
      </p:sp>
      <p:pic>
        <p:nvPicPr>
          <p:cNvPr id="6" name="Picture 5"/>
          <p:cNvPicPr>
            <a:picLocks noChangeAspect="1"/>
          </p:cNvPicPr>
          <p:nvPr/>
        </p:nvPicPr>
        <p:blipFill>
          <a:blip r:embed="rId3"/>
          <a:stretch>
            <a:fillRect/>
          </a:stretch>
        </p:blipFill>
        <p:spPr>
          <a:xfrm>
            <a:off x="5442857" y="121534"/>
            <a:ext cx="3588087" cy="4371274"/>
          </a:xfrm>
          <a:prstGeom prst="rect">
            <a:avLst/>
          </a:prstGeom>
        </p:spPr>
      </p:pic>
    </p:spTree>
    <p:extLst>
      <p:ext uri="{BB962C8B-B14F-4D97-AF65-F5344CB8AC3E}">
        <p14:creationId xmlns:p14="http://schemas.microsoft.com/office/powerpoint/2010/main" val="155490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Cornell Notes</a:t>
            </a:r>
          </a:p>
        </p:txBody>
      </p:sp>
      <p:pic>
        <p:nvPicPr>
          <p:cNvPr id="9" name="Picture 8"/>
          <p:cNvPicPr>
            <a:picLocks noChangeAspect="1"/>
          </p:cNvPicPr>
          <p:nvPr/>
        </p:nvPicPr>
        <p:blipFill>
          <a:blip r:embed="rId2"/>
          <a:stretch>
            <a:fillRect/>
          </a:stretch>
        </p:blipFill>
        <p:spPr>
          <a:xfrm>
            <a:off x="4973781" y="447188"/>
            <a:ext cx="6996681" cy="5242412"/>
          </a:xfrm>
          <a:prstGeom prst="rect">
            <a:avLst/>
          </a:prstGeom>
        </p:spPr>
      </p:pic>
      <p:sp>
        <p:nvSpPr>
          <p:cNvPr id="10" name="TextBox 9"/>
          <p:cNvSpPr txBox="1"/>
          <p:nvPr/>
        </p:nvSpPr>
        <p:spPr>
          <a:xfrm>
            <a:off x="290286" y="2545658"/>
            <a:ext cx="4804227" cy="3508653"/>
          </a:xfrm>
          <a:prstGeom prst="rect">
            <a:avLst/>
          </a:prstGeom>
          <a:noFill/>
        </p:spPr>
        <p:txBody>
          <a:bodyPr wrap="square" rtlCol="0">
            <a:spAutoFit/>
          </a:bodyPr>
          <a:lstStyle/>
          <a:p>
            <a:r>
              <a:rPr lang="en-US" sz="2400" dirty="0"/>
              <a:t>Have you seen these before?  </a:t>
            </a:r>
          </a:p>
          <a:p>
            <a:endParaRPr lang="en-US" dirty="0"/>
          </a:p>
          <a:p>
            <a:r>
              <a:rPr lang="en-US" dirty="0"/>
              <a:t>If not you will.  </a:t>
            </a:r>
          </a:p>
          <a:p>
            <a:endParaRPr lang="en-US" dirty="0"/>
          </a:p>
          <a:p>
            <a:pPr marL="285750" indent="-285750">
              <a:buFont typeface="Arial" panose="020B0604020202020204" pitchFamily="34" charset="0"/>
              <a:buChar char="•"/>
            </a:pPr>
            <a:r>
              <a:rPr lang="en-US" dirty="0"/>
              <a:t>They are a great way to organize terms and fold at the line so you can test yourself.  </a:t>
            </a:r>
          </a:p>
          <a:p>
            <a:pPr marL="285750" indent="-285750">
              <a:buFont typeface="Arial" panose="020B0604020202020204" pitchFamily="34" charset="0"/>
              <a:buChar char="•"/>
            </a:pPr>
            <a:r>
              <a:rPr lang="en-US" dirty="0"/>
              <a:t>They also are a very organized structured way to take notes.</a:t>
            </a:r>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52041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40228" y="636361"/>
            <a:ext cx="10572750" cy="969963"/>
          </a:xfrm>
        </p:spPr>
        <p:txBody>
          <a:bodyPr/>
          <a:lstStyle/>
          <a:p>
            <a:r>
              <a:rPr lang="en-US" dirty="0"/>
              <a:t>What do our notes usually look like?</a:t>
            </a:r>
          </a:p>
        </p:txBody>
      </p:sp>
      <p:pic>
        <p:nvPicPr>
          <p:cNvPr id="8" name="Picture 7"/>
          <p:cNvPicPr>
            <a:picLocks noChangeAspect="1"/>
          </p:cNvPicPr>
          <p:nvPr/>
        </p:nvPicPr>
        <p:blipFill>
          <a:blip r:embed="rId2"/>
          <a:stretch>
            <a:fillRect/>
          </a:stretch>
        </p:blipFill>
        <p:spPr>
          <a:xfrm>
            <a:off x="537028" y="2394113"/>
            <a:ext cx="4223431" cy="3163497"/>
          </a:xfrm>
          <a:prstGeom prst="rect">
            <a:avLst/>
          </a:prstGeom>
        </p:spPr>
      </p:pic>
      <p:pic>
        <p:nvPicPr>
          <p:cNvPr id="9" name="Picture 8"/>
          <p:cNvPicPr>
            <a:picLocks noChangeAspect="1"/>
          </p:cNvPicPr>
          <p:nvPr/>
        </p:nvPicPr>
        <p:blipFill>
          <a:blip r:embed="rId3"/>
          <a:stretch>
            <a:fillRect/>
          </a:stretch>
        </p:blipFill>
        <p:spPr>
          <a:xfrm>
            <a:off x="4760459" y="1892516"/>
            <a:ext cx="3308459" cy="4303423"/>
          </a:xfrm>
          <a:prstGeom prst="rect">
            <a:avLst/>
          </a:prstGeom>
        </p:spPr>
      </p:pic>
      <p:pic>
        <p:nvPicPr>
          <p:cNvPr id="10" name="Picture 9"/>
          <p:cNvPicPr>
            <a:picLocks noChangeAspect="1"/>
          </p:cNvPicPr>
          <p:nvPr/>
        </p:nvPicPr>
        <p:blipFill>
          <a:blip r:embed="rId4"/>
          <a:stretch>
            <a:fillRect/>
          </a:stretch>
        </p:blipFill>
        <p:spPr>
          <a:xfrm>
            <a:off x="8068566" y="2394113"/>
            <a:ext cx="4123434" cy="2994586"/>
          </a:xfrm>
          <a:prstGeom prst="rect">
            <a:avLst/>
          </a:prstGeom>
        </p:spPr>
      </p:pic>
    </p:spTree>
    <p:extLst>
      <p:ext uri="{BB962C8B-B14F-4D97-AF65-F5344CB8AC3E}">
        <p14:creationId xmlns:p14="http://schemas.microsoft.com/office/powerpoint/2010/main" val="387317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552" y="3991883"/>
            <a:ext cx="10571162" cy="1916113"/>
          </a:xfrm>
        </p:spPr>
        <p:txBody>
          <a:bodyPr/>
          <a:lstStyle/>
          <a:p>
            <a:r>
              <a:rPr lang="en-US" dirty="0"/>
              <a:t>What if I told you there was a better way to take notes that didn’t leave you feeling like this:</a:t>
            </a:r>
            <a:br>
              <a:rPr lang="en-US" dirty="0"/>
            </a:br>
            <a:br>
              <a:rPr lang="en-US" dirty="0"/>
            </a:br>
            <a:br>
              <a:rPr lang="en-US" dirty="0"/>
            </a:br>
            <a:br>
              <a:rPr lang="en-US" dirty="0"/>
            </a:br>
            <a:r>
              <a:rPr lang="en-US" dirty="0"/>
              <a:t>One that allows you to be creative and have a little fun? It is also PROVEN to help you retain knowledge! </a:t>
            </a:r>
          </a:p>
        </p:txBody>
      </p:sp>
      <p:pic>
        <p:nvPicPr>
          <p:cNvPr id="3" name="Picture 2"/>
          <p:cNvPicPr>
            <a:picLocks noChangeAspect="1"/>
          </p:cNvPicPr>
          <p:nvPr/>
        </p:nvPicPr>
        <p:blipFill>
          <a:blip r:embed="rId2"/>
          <a:stretch>
            <a:fillRect/>
          </a:stretch>
        </p:blipFill>
        <p:spPr>
          <a:xfrm>
            <a:off x="3359603" y="1793475"/>
            <a:ext cx="2314575" cy="1971675"/>
          </a:xfrm>
          <a:prstGeom prst="rect">
            <a:avLst/>
          </a:prstGeom>
        </p:spPr>
      </p:pic>
      <p:sp>
        <p:nvSpPr>
          <p:cNvPr id="4" name="AutoShape 2" descr="Image result for exampl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examples"/>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descr="Image result for old way new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423" y="1892017"/>
            <a:ext cx="2891291" cy="184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38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850986" y="919187"/>
            <a:ext cx="5893840" cy="2645912"/>
          </a:xfrm>
        </p:spPr>
        <p:txBody>
          <a:bodyPr/>
          <a:lstStyle/>
          <a:p>
            <a:r>
              <a:rPr lang="en-US" sz="6600" dirty="0"/>
              <a:t>What are </a:t>
            </a:r>
            <a:r>
              <a:rPr lang="en-US" sz="6600" dirty="0" err="1"/>
              <a:t>Sketchnotes</a:t>
            </a:r>
            <a:r>
              <a:rPr lang="en-US" sz="6600" dirty="0"/>
              <a:t>?</a:t>
            </a:r>
          </a:p>
        </p:txBody>
      </p:sp>
      <p:sp>
        <p:nvSpPr>
          <p:cNvPr id="20" name="Text Placeholder 19"/>
          <p:cNvSpPr>
            <a:spLocks noGrp="1"/>
          </p:cNvSpPr>
          <p:nvPr>
            <p:ph type="body" idx="1"/>
          </p:nvPr>
        </p:nvSpPr>
        <p:spPr>
          <a:xfrm>
            <a:off x="853190" y="4443680"/>
            <a:ext cx="5891636" cy="1318491"/>
          </a:xfrm>
        </p:spPr>
        <p:txBody>
          <a:bodyPr/>
          <a:lstStyle/>
          <a:p>
            <a:pPr marL="285750" indent="-285750">
              <a:buFont typeface="Arial" panose="020B0604020202020204" pitchFamily="34" charset="0"/>
              <a:buChar char="•"/>
            </a:pPr>
            <a:r>
              <a:rPr lang="en-US" sz="2000" dirty="0" err="1"/>
              <a:t>Sketchnotes</a:t>
            </a:r>
            <a:r>
              <a:rPr lang="en-US" sz="2000" dirty="0"/>
              <a:t> were born of frustration</a:t>
            </a:r>
          </a:p>
          <a:p>
            <a:pPr marL="285750" indent="-285750">
              <a:buFont typeface="Arial" panose="020B0604020202020204" pitchFamily="34" charset="0"/>
              <a:buChar char="•"/>
            </a:pPr>
            <a:r>
              <a:rPr lang="en-US" sz="2000" dirty="0"/>
              <a:t>Notetaking emphasized with doodles</a:t>
            </a:r>
          </a:p>
          <a:p>
            <a:pPr marL="285750" indent="-285750">
              <a:buFont typeface="Arial" panose="020B0604020202020204" pitchFamily="34" charset="0"/>
              <a:buChar char="•"/>
            </a:pPr>
            <a:r>
              <a:rPr lang="en-US" sz="2000" dirty="0"/>
              <a:t>Rich personal visual notes</a:t>
            </a:r>
          </a:p>
          <a:p>
            <a:pPr marL="285750" indent="-285750">
              <a:buFont typeface="Arial" panose="020B0604020202020204" pitchFamily="34" charset="0"/>
              <a:buChar char="•"/>
            </a:pPr>
            <a:r>
              <a:rPr lang="en-US" sz="2000" dirty="0"/>
              <a:t>Ideas NOT ART</a:t>
            </a:r>
          </a:p>
          <a:p>
            <a:endParaRPr lang="en-US" dirty="0"/>
          </a:p>
        </p:txBody>
      </p:sp>
      <p:pic>
        <p:nvPicPr>
          <p:cNvPr id="1026" name="Picture 2" descr="Image result for what are sketch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135" y="391886"/>
            <a:ext cx="4501243" cy="600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400" dirty="0"/>
              <a:t>Why </a:t>
            </a:r>
            <a:r>
              <a:rPr lang="en-US" sz="4400" dirty="0" err="1"/>
              <a:t>Sketchnote</a:t>
            </a:r>
            <a:r>
              <a:rPr lang="en-US" sz="4400" dirty="0"/>
              <a:t>?</a:t>
            </a:r>
          </a:p>
        </p:txBody>
      </p:sp>
      <p:sp>
        <p:nvSpPr>
          <p:cNvPr id="10" name="Text Placeholder 9"/>
          <p:cNvSpPr>
            <a:spLocks noGrp="1"/>
          </p:cNvSpPr>
          <p:nvPr>
            <p:ph type="body" sz="half" idx="2"/>
          </p:nvPr>
        </p:nvSpPr>
        <p:spPr/>
        <p:txBody>
          <a:bodyPr/>
          <a:lstStyle/>
          <a:p>
            <a:pPr marL="285750" indent="-285750">
              <a:buFont typeface="Arial" panose="020B0604020202020204" pitchFamily="34" charset="0"/>
              <a:buChar char="•"/>
            </a:pPr>
            <a:r>
              <a:rPr lang="en-US" sz="2000" dirty="0"/>
              <a:t>Sketchnoting engages your whole mind</a:t>
            </a:r>
          </a:p>
          <a:p>
            <a:pPr marL="285750" indent="-285750">
              <a:buFont typeface="Arial" panose="020B0604020202020204" pitchFamily="34" charset="0"/>
              <a:buChar char="•"/>
            </a:pPr>
            <a:r>
              <a:rPr lang="en-US" sz="2000" dirty="0"/>
              <a:t>Sketchnoting creates a visual map</a:t>
            </a:r>
          </a:p>
          <a:p>
            <a:pPr marL="285750" indent="-285750">
              <a:buFont typeface="Arial" panose="020B0604020202020204" pitchFamily="34" charset="0"/>
              <a:buChar char="•"/>
            </a:pPr>
            <a:r>
              <a:rPr lang="en-US" sz="2000" dirty="0"/>
              <a:t>Sketchnoting helps your concentration</a:t>
            </a:r>
          </a:p>
          <a:p>
            <a:pPr marL="285750" indent="-285750">
              <a:buFont typeface="Arial" panose="020B0604020202020204" pitchFamily="34" charset="0"/>
              <a:buChar char="•"/>
            </a:pPr>
            <a:r>
              <a:rPr lang="en-US" sz="2000" dirty="0"/>
              <a:t>Sketchnoting taps your visual language</a:t>
            </a:r>
          </a:p>
          <a:p>
            <a:pPr marL="285750" indent="-285750">
              <a:buFont typeface="Arial" panose="020B0604020202020204" pitchFamily="34" charset="0"/>
              <a:buChar char="•"/>
            </a:pPr>
            <a:r>
              <a:rPr lang="en-US" sz="2000" dirty="0"/>
              <a:t>Sketchnoting is relaxing </a:t>
            </a:r>
          </a:p>
          <a:p>
            <a:endParaRPr lang="en-US" dirty="0"/>
          </a:p>
        </p:txBody>
      </p:sp>
      <p:pic>
        <p:nvPicPr>
          <p:cNvPr id="16" name="Picture 15"/>
          <p:cNvPicPr>
            <a:picLocks noChangeAspect="1"/>
          </p:cNvPicPr>
          <p:nvPr/>
        </p:nvPicPr>
        <p:blipFill>
          <a:blip r:embed="rId2"/>
          <a:stretch>
            <a:fillRect/>
          </a:stretch>
        </p:blipFill>
        <p:spPr>
          <a:xfrm>
            <a:off x="4998453" y="853621"/>
            <a:ext cx="6956131" cy="5007428"/>
          </a:xfrm>
          <a:prstGeom prst="rect">
            <a:avLst/>
          </a:prstGeom>
        </p:spPr>
      </p:pic>
    </p:spTree>
    <p:extLst>
      <p:ext uri="{BB962C8B-B14F-4D97-AF65-F5344CB8AC3E}">
        <p14:creationId xmlns:p14="http://schemas.microsoft.com/office/powerpoint/2010/main" val="1263865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TM03457503[[fn=Quotable]]</Template>
  <TotalTime>3846</TotalTime>
  <Words>489</Words>
  <Application>Microsoft Office PowerPoint</Application>
  <PresentationFormat>Widescreen</PresentationFormat>
  <Paragraphs>57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2</vt:lpstr>
      <vt:lpstr>Quotable</vt:lpstr>
      <vt:lpstr>Sketchnotes</vt:lpstr>
      <vt:lpstr>How many of us LOVE to take notes?</vt:lpstr>
      <vt:lpstr>INTRODUCTION</vt:lpstr>
      <vt:lpstr>Does this look familiar? </vt:lpstr>
      <vt:lpstr>Cornell Notes</vt:lpstr>
      <vt:lpstr>What do our notes usually look like?</vt:lpstr>
      <vt:lpstr>What if I told you there was a better way to take notes that didn’t leave you feeling like this:    One that allows you to be creative and have a little fun? It is also PROVEN to help you retain knowledge! </vt:lpstr>
      <vt:lpstr>What are Sketchnotes?</vt:lpstr>
      <vt:lpstr>Why Sketchnote?</vt:lpstr>
      <vt:lpstr>STEP ONE: Title</vt:lpstr>
      <vt:lpstr>Consider Typography</vt:lpstr>
      <vt:lpstr>PowerPoint Presentation</vt:lpstr>
      <vt:lpstr>STEP TWO: Make a Legend for your notes</vt:lpstr>
      <vt:lpstr>PowerPoint Presentation</vt:lpstr>
      <vt:lpstr>PowerPoint Presentation</vt:lpstr>
      <vt:lpstr>PowerPoint Presentation</vt:lpstr>
      <vt:lpstr>PowerPoint Presentation</vt:lpstr>
      <vt:lpstr>STEP THREE:  Confidence </vt:lpstr>
      <vt:lpstr>PowerPoint Presentation</vt:lpstr>
      <vt:lpstr>Apply:  Now you give it a 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dc:title>
  <dc:creator>Jennings, Jennifer</dc:creator>
  <cp:lastModifiedBy>Jennings, Jennifer</cp:lastModifiedBy>
  <cp:revision>38</cp:revision>
  <dcterms:created xsi:type="dcterms:W3CDTF">2016-09-07T16:17:46Z</dcterms:created>
  <dcterms:modified xsi:type="dcterms:W3CDTF">2016-09-23T01:40:56Z</dcterms:modified>
</cp:coreProperties>
</file>