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2" r:id="rId6"/>
    <p:sldId id="263" r:id="rId7"/>
    <p:sldId id="260" r:id="rId8"/>
    <p:sldId id="261" r:id="rId9"/>
    <p:sldId id="264" r:id="rId10"/>
    <p:sldId id="265" r:id="rId11"/>
    <p:sldId id="267" r:id="rId12"/>
    <p:sldId id="266" r:id="rId13"/>
    <p:sldId id="268" r:id="rId14"/>
    <p:sldId id="269" r:id="rId15"/>
    <p:sldId id="271" r:id="rId16"/>
    <p:sldId id="275" r:id="rId17"/>
    <p:sldId id="272" r:id="rId18"/>
    <p:sldId id="273" r:id="rId19"/>
    <p:sldId id="276" r:id="rId20"/>
    <p:sldId id="274" r:id="rId21"/>
    <p:sldId id="277" r:id="rId22"/>
    <p:sldId id="278" r:id="rId23"/>
    <p:sldId id="279" r:id="rId24"/>
    <p:sldId id="280" r:id="rId25"/>
    <p:sldId id="281" r:id="rId26"/>
    <p:sldId id="282" r:id="rId27"/>
    <p:sldId id="284" r:id="rId28"/>
    <p:sldId id="283" r:id="rId29"/>
    <p:sldId id="285" r:id="rId30"/>
    <p:sldId id="286" r:id="rId31"/>
    <p:sldId id="287" r:id="rId32"/>
    <p:sldId id="289"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ngs, Jennifer" initials="JJ" lastIdx="1" clrIdx="0">
    <p:extLst>
      <p:ext uri="{19B8F6BF-5375-455C-9EA6-DF929625EA0E}">
        <p15:presenceInfo xmlns:p15="http://schemas.microsoft.com/office/powerpoint/2012/main" userId="S-1-5-21-842925246-1580436667-1060284298-4886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4" autoAdjust="0"/>
    <p:restoredTop sz="94660"/>
  </p:normalViewPr>
  <p:slideViewPr>
    <p:cSldViewPr snapToGrid="0">
      <p:cViewPr varScale="1">
        <p:scale>
          <a:sx n="72" d="100"/>
          <a:sy n="72" d="100"/>
        </p:scale>
        <p:origin x="6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19T14:49:18.399" idx="1">
    <p:pos x="10" y="10"/>
    <p:text/>
    <p:extLst>
      <p:ext uri="{C676402C-5697-4E1C-873F-D02D1690AC5C}">
        <p15:threadingInfo xmlns:p15="http://schemas.microsoft.com/office/powerpoint/2012/main" timeZoneBias="36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9/13/2017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4.jp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5" Type="http://schemas.openxmlformats.org/officeDocument/2006/relationships/image" Target="../media/image32.jp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e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hyperlink" Target="https://youtu.be/LRVRxvNYR7Y"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px0j1EHF8Y0" TargetMode="External"/><Relationship Id="rId2" Type="http://schemas.openxmlformats.org/officeDocument/2006/relationships/hyperlink" Target="https://youtu.be/i5OfSami1j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a:t>Literary Terms</a:t>
            </a:r>
          </a:p>
        </p:txBody>
      </p:sp>
      <p:sp>
        <p:nvSpPr>
          <p:cNvPr id="3" name="Subtitle 2"/>
          <p:cNvSpPr>
            <a:spLocks noGrp="1"/>
          </p:cNvSpPr>
          <p:nvPr>
            <p:ph type="subTitle" idx="1"/>
          </p:nvPr>
        </p:nvSpPr>
        <p:spPr/>
        <p:txBody>
          <a:bodyPr/>
          <a:lstStyle/>
          <a:p>
            <a:r>
              <a:rPr lang="en-US" dirty="0"/>
              <a:t>Interesting when you read, and useful when you write.</a:t>
            </a:r>
          </a:p>
        </p:txBody>
      </p:sp>
    </p:spTree>
    <p:extLst>
      <p:ext uri="{BB962C8B-B14F-4D97-AF65-F5344CB8AC3E}">
        <p14:creationId xmlns:p14="http://schemas.microsoft.com/office/powerpoint/2010/main" val="39850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l"/>
            <a:r>
              <a:rPr lang="en-US" sz="6000" dirty="0"/>
              <a:t>                       Point-of-View</a:t>
            </a:r>
          </a:p>
        </p:txBody>
      </p:sp>
      <p:sp>
        <p:nvSpPr>
          <p:cNvPr id="9" name="Content Placeholder 8"/>
          <p:cNvSpPr>
            <a:spLocks noGrp="1"/>
          </p:cNvSpPr>
          <p:nvPr>
            <p:ph idx="1"/>
          </p:nvPr>
        </p:nvSpPr>
        <p:spPr/>
        <p:txBody>
          <a:bodyPr/>
          <a:lstStyle/>
          <a:p>
            <a:pPr marL="0" indent="0">
              <a:buNone/>
            </a:pPr>
            <a:r>
              <a:rPr lang="en-US" altLang="en-US" dirty="0"/>
              <a:t>The perspective or vantage point from which a story is told.</a:t>
            </a:r>
          </a:p>
          <a:p>
            <a:pPr lvl="1"/>
            <a:r>
              <a:rPr lang="en-US" altLang="en-US" sz="2400" b="1" dirty="0"/>
              <a:t>1</a:t>
            </a:r>
            <a:r>
              <a:rPr lang="en-US" altLang="en-US" sz="2400" b="1" baseline="30000" dirty="0"/>
              <a:t>st</a:t>
            </a:r>
            <a:r>
              <a:rPr lang="en-US" altLang="en-US" sz="2400" b="1" dirty="0"/>
              <a:t> person POV</a:t>
            </a:r>
            <a:r>
              <a:rPr lang="en-US" altLang="en-US" sz="2400" dirty="0"/>
              <a:t>: one of the characters is the narrator; uses “I”</a:t>
            </a:r>
          </a:p>
          <a:p>
            <a:pPr lvl="1"/>
            <a:r>
              <a:rPr lang="en-US" altLang="en-US" sz="2400" b="1" dirty="0"/>
              <a:t>3</a:t>
            </a:r>
            <a:r>
              <a:rPr lang="en-US" altLang="en-US" sz="2400" b="1" baseline="30000" dirty="0"/>
              <a:t>rd</a:t>
            </a:r>
            <a:r>
              <a:rPr lang="en-US" altLang="en-US" sz="2400" b="1" dirty="0"/>
              <a:t> person limited</a:t>
            </a:r>
            <a:r>
              <a:rPr lang="en-US" altLang="en-US" sz="2400" dirty="0"/>
              <a:t>:  </a:t>
            </a:r>
            <a:r>
              <a:rPr lang="en-US" altLang="en-US" sz="2400" dirty="0">
                <a:solidFill>
                  <a:schemeClr val="tx1"/>
                </a:solidFill>
                <a:ea typeface="ＭＳ Ｐゴシック" panose="020B0600070205080204" pitchFamily="34" charset="-128"/>
              </a:rPr>
              <a:t>the narrator, who plays no part in the story, zooms in on the thoughts and feelings of just one character</a:t>
            </a:r>
            <a:endParaRPr lang="en-US" altLang="en-US" sz="2400" dirty="0"/>
          </a:p>
          <a:p>
            <a:pPr lvl="1"/>
            <a:r>
              <a:rPr lang="en-US" altLang="en-US" sz="2400" b="1" dirty="0"/>
              <a:t>3</a:t>
            </a:r>
            <a:r>
              <a:rPr lang="en-US" altLang="en-US" sz="2400" b="1" baseline="30000" dirty="0"/>
              <a:t>rd</a:t>
            </a:r>
            <a:r>
              <a:rPr lang="en-US" altLang="en-US" sz="2400" b="1" dirty="0"/>
              <a:t> person omniscient</a:t>
            </a:r>
            <a:r>
              <a:rPr lang="en-US" altLang="en-US" sz="2400" dirty="0"/>
              <a:t>: all knowing (Santa);</a:t>
            </a:r>
            <a:r>
              <a:rPr lang="en-US" altLang="en-US" sz="2400" b="1" dirty="0">
                <a:ea typeface="ＭＳ Ｐゴシック" panose="020B0600070205080204" pitchFamily="34" charset="-128"/>
              </a:rPr>
              <a:t> t</a:t>
            </a:r>
            <a:r>
              <a:rPr lang="en-US" altLang="en-US" sz="2400" dirty="0">
                <a:ea typeface="ＭＳ Ｐゴシック" panose="020B0600070205080204" pitchFamily="34" charset="-128"/>
              </a:rPr>
              <a:t>he person telling the story knows everything there is to know about the characters &amp; their problems</a:t>
            </a:r>
            <a:endParaRPr lang="en-US" altLang="en-US" sz="2400" dirty="0"/>
          </a:p>
          <a:p>
            <a:endParaRPr lang="en-US" dirty="0"/>
          </a:p>
        </p:txBody>
      </p:sp>
      <p:pic>
        <p:nvPicPr>
          <p:cNvPr id="10" name="Picture 9"/>
          <p:cNvPicPr>
            <a:picLocks noChangeAspect="1"/>
          </p:cNvPicPr>
          <p:nvPr/>
        </p:nvPicPr>
        <p:blipFill>
          <a:blip r:embed="rId2"/>
          <a:stretch>
            <a:fillRect/>
          </a:stretch>
        </p:blipFill>
        <p:spPr>
          <a:xfrm>
            <a:off x="1726302" y="664771"/>
            <a:ext cx="3760520" cy="1892161"/>
          </a:xfrm>
          <a:prstGeom prst="rect">
            <a:avLst/>
          </a:prstGeom>
        </p:spPr>
      </p:pic>
    </p:spTree>
    <p:extLst>
      <p:ext uri="{BB962C8B-B14F-4D97-AF65-F5344CB8AC3E}">
        <p14:creationId xmlns:p14="http://schemas.microsoft.com/office/powerpoint/2010/main" val="2030806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Allusion</a:t>
            </a:r>
          </a:p>
        </p:txBody>
      </p:sp>
      <p:sp>
        <p:nvSpPr>
          <p:cNvPr id="3" name="Content Placeholder 2"/>
          <p:cNvSpPr>
            <a:spLocks noGrp="1"/>
          </p:cNvSpPr>
          <p:nvPr>
            <p:ph idx="1"/>
          </p:nvPr>
        </p:nvSpPr>
        <p:spPr/>
        <p:txBody>
          <a:bodyPr/>
          <a:lstStyle/>
          <a:p>
            <a:endParaRPr lang="en-US" altLang="en-US" dirty="0">
              <a:solidFill>
                <a:schemeClr val="tx1"/>
              </a:solidFill>
            </a:endParaRPr>
          </a:p>
          <a:p>
            <a:endParaRPr lang="en-US" dirty="0"/>
          </a:p>
        </p:txBody>
      </p:sp>
      <p:sp>
        <p:nvSpPr>
          <p:cNvPr id="7" name="Text Placeholder 6"/>
          <p:cNvSpPr>
            <a:spLocks noGrp="1"/>
          </p:cNvSpPr>
          <p:nvPr>
            <p:ph type="body" sz="half" idx="2"/>
          </p:nvPr>
        </p:nvSpPr>
        <p:spPr>
          <a:xfrm>
            <a:off x="1293811" y="3031065"/>
            <a:ext cx="4124857" cy="3025178"/>
          </a:xfrm>
        </p:spPr>
        <p:txBody>
          <a:bodyPr/>
          <a:lstStyle/>
          <a:p>
            <a:pPr algn="l"/>
            <a:r>
              <a:rPr lang="en-US" altLang="en-US" sz="2000" dirty="0">
                <a:solidFill>
                  <a:schemeClr val="tx1"/>
                </a:solidFill>
              </a:rPr>
              <a:t>A reference to a statement, person, place, event, or thing that is known from literature, history, religion, myth, politics, sports, science, or the arts.</a:t>
            </a:r>
          </a:p>
          <a:p>
            <a:pPr algn="l"/>
            <a:r>
              <a:rPr lang="en-US" altLang="en-US" sz="2000" u="sng" dirty="0">
                <a:solidFill>
                  <a:schemeClr val="tx1"/>
                </a:solidFill>
              </a:rPr>
              <a:t>Example</a:t>
            </a:r>
            <a:r>
              <a:rPr lang="en-US" altLang="en-US" sz="2000" dirty="0">
                <a:solidFill>
                  <a:schemeClr val="tx1"/>
                </a:solidFill>
              </a:rPr>
              <a:t>: "Christy didn't like to spend money. She was no Scrooge, but she seldom purchased anything except the bare necessities." </a:t>
            </a:r>
          </a:p>
          <a:p>
            <a:pPr algn="l"/>
            <a:endParaRPr lang="en-US" dirty="0"/>
          </a:p>
        </p:txBody>
      </p:sp>
      <p:pic>
        <p:nvPicPr>
          <p:cNvPr id="4" name="Picture 3"/>
          <p:cNvPicPr>
            <a:picLocks noChangeAspect="1"/>
          </p:cNvPicPr>
          <p:nvPr/>
        </p:nvPicPr>
        <p:blipFill>
          <a:blip r:embed="rId2"/>
          <a:stretch>
            <a:fillRect/>
          </a:stretch>
        </p:blipFill>
        <p:spPr>
          <a:xfrm>
            <a:off x="503582" y="483143"/>
            <a:ext cx="1602844" cy="1683352"/>
          </a:xfrm>
          <a:prstGeom prst="rect">
            <a:avLst/>
          </a:prstGeom>
        </p:spPr>
      </p:pic>
      <p:pic>
        <p:nvPicPr>
          <p:cNvPr id="6" name="Picture 5"/>
          <p:cNvPicPr>
            <a:picLocks noChangeAspect="1"/>
          </p:cNvPicPr>
          <p:nvPr/>
        </p:nvPicPr>
        <p:blipFill>
          <a:blip r:embed="rId3"/>
          <a:stretch>
            <a:fillRect/>
          </a:stretch>
        </p:blipFill>
        <p:spPr>
          <a:xfrm>
            <a:off x="5825069" y="1388535"/>
            <a:ext cx="5496871" cy="4117348"/>
          </a:xfrm>
          <a:prstGeom prst="rect">
            <a:avLst/>
          </a:prstGeom>
        </p:spPr>
      </p:pic>
    </p:spTree>
    <p:extLst>
      <p:ext uri="{BB962C8B-B14F-4D97-AF65-F5344CB8AC3E}">
        <p14:creationId xmlns:p14="http://schemas.microsoft.com/office/powerpoint/2010/main" val="3048055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000" dirty="0"/>
              <a:t>										  Personification</a:t>
            </a:r>
          </a:p>
        </p:txBody>
      </p:sp>
      <p:sp>
        <p:nvSpPr>
          <p:cNvPr id="3" name="Content Placeholder 2"/>
          <p:cNvSpPr>
            <a:spLocks noGrp="1"/>
          </p:cNvSpPr>
          <p:nvPr>
            <p:ph idx="1"/>
          </p:nvPr>
        </p:nvSpPr>
        <p:spPr>
          <a:xfrm>
            <a:off x="6175513" y="2556932"/>
            <a:ext cx="4721084" cy="3318936"/>
          </a:xfrm>
        </p:spPr>
        <p:txBody>
          <a:bodyPr/>
          <a:lstStyle/>
          <a:p>
            <a:pPr marL="0" indent="0">
              <a:buNone/>
            </a:pPr>
            <a:r>
              <a:rPr lang="en-US" dirty="0">
                <a:latin typeface="+mj-lt"/>
              </a:rPr>
              <a:t>It is when an author gives human characteristics to a nonhuman thing.</a:t>
            </a:r>
          </a:p>
          <a:p>
            <a:pPr marL="0" lvl="0" indent="0">
              <a:buClr>
                <a:schemeClr val="dk1"/>
              </a:buClr>
              <a:buSzPct val="25000"/>
              <a:buNone/>
            </a:pPr>
            <a:r>
              <a:rPr lang="en-US" b="1" dirty="0">
                <a:solidFill>
                  <a:schemeClr val="dk2"/>
                </a:solidFill>
                <a:latin typeface="+mj-lt"/>
                <a:ea typeface="Arial"/>
                <a:cs typeface="Arial"/>
                <a:sym typeface="Arial"/>
              </a:rPr>
              <a:t>Examples:</a:t>
            </a:r>
          </a:p>
          <a:p>
            <a:pPr marL="0" lvl="0" indent="0">
              <a:buClr>
                <a:schemeClr val="dk1"/>
              </a:buClr>
              <a:buSzPct val="25000"/>
              <a:buNone/>
            </a:pPr>
            <a:r>
              <a:rPr lang="en-US" dirty="0">
                <a:solidFill>
                  <a:schemeClr val="dk1"/>
                </a:solidFill>
                <a:latin typeface="+mj-lt"/>
                <a:ea typeface="Times New Roman"/>
                <a:cs typeface="Times New Roman"/>
                <a:sym typeface="Times New Roman"/>
              </a:rPr>
              <a:t>My car </a:t>
            </a:r>
            <a:r>
              <a:rPr lang="en-US" u="sng" dirty="0">
                <a:solidFill>
                  <a:schemeClr val="dk1"/>
                </a:solidFill>
                <a:latin typeface="+mj-lt"/>
                <a:ea typeface="Times New Roman"/>
                <a:cs typeface="Times New Roman"/>
                <a:sym typeface="Times New Roman"/>
              </a:rPr>
              <a:t>drank</a:t>
            </a:r>
            <a:r>
              <a:rPr lang="en-US" dirty="0">
                <a:solidFill>
                  <a:schemeClr val="dk1"/>
                </a:solidFill>
                <a:latin typeface="+mj-lt"/>
                <a:ea typeface="Times New Roman"/>
                <a:cs typeface="Times New Roman"/>
                <a:sym typeface="Times New Roman"/>
              </a:rPr>
              <a:t> the gasoline in one gulp.</a:t>
            </a:r>
            <a:br>
              <a:rPr lang="en-US" dirty="0">
                <a:solidFill>
                  <a:schemeClr val="dk1"/>
                </a:solidFill>
                <a:latin typeface="+mj-lt"/>
                <a:ea typeface="Times New Roman"/>
                <a:cs typeface="Times New Roman"/>
                <a:sym typeface="Times New Roman"/>
              </a:rPr>
            </a:br>
            <a:r>
              <a:rPr lang="en-US" dirty="0">
                <a:solidFill>
                  <a:schemeClr val="dk1"/>
                </a:solidFill>
                <a:latin typeface="+mj-lt"/>
                <a:ea typeface="Times New Roman"/>
                <a:cs typeface="Times New Roman"/>
                <a:sym typeface="Times New Roman"/>
              </a:rPr>
              <a:t>The cat </a:t>
            </a:r>
            <a:r>
              <a:rPr lang="en-US" u="sng" dirty="0">
                <a:solidFill>
                  <a:schemeClr val="dk1"/>
                </a:solidFill>
                <a:latin typeface="+mj-lt"/>
                <a:ea typeface="Times New Roman"/>
                <a:cs typeface="Times New Roman"/>
                <a:sym typeface="Times New Roman"/>
              </a:rPr>
              <a:t>laughed</a:t>
            </a:r>
            <a:r>
              <a:rPr lang="en-US" dirty="0">
                <a:solidFill>
                  <a:schemeClr val="dk1"/>
                </a:solidFill>
                <a:latin typeface="+mj-lt"/>
                <a:ea typeface="Times New Roman"/>
                <a:cs typeface="Times New Roman"/>
                <a:sym typeface="Times New Roman"/>
              </a:rPr>
              <a:t>.</a:t>
            </a:r>
            <a:br>
              <a:rPr lang="en-US" dirty="0">
                <a:solidFill>
                  <a:schemeClr val="dk1"/>
                </a:solidFill>
                <a:latin typeface="+mj-lt"/>
                <a:ea typeface="Times New Roman"/>
                <a:cs typeface="Times New Roman"/>
                <a:sym typeface="Times New Roman"/>
              </a:rPr>
            </a:br>
            <a:r>
              <a:rPr lang="en-US" dirty="0">
                <a:solidFill>
                  <a:schemeClr val="dk1"/>
                </a:solidFill>
                <a:latin typeface="+mj-lt"/>
                <a:ea typeface="Times New Roman"/>
                <a:cs typeface="Times New Roman"/>
                <a:sym typeface="Times New Roman"/>
              </a:rPr>
              <a:t>The newspaper headline </a:t>
            </a:r>
            <a:r>
              <a:rPr lang="en-US" u="sng" dirty="0">
                <a:solidFill>
                  <a:schemeClr val="dk1"/>
                </a:solidFill>
                <a:latin typeface="+mj-lt"/>
                <a:ea typeface="Times New Roman"/>
                <a:cs typeface="Times New Roman"/>
                <a:sym typeface="Times New Roman"/>
              </a:rPr>
              <a:t>glared</a:t>
            </a:r>
            <a:r>
              <a:rPr lang="en-US" dirty="0">
                <a:solidFill>
                  <a:schemeClr val="dk1"/>
                </a:solidFill>
                <a:latin typeface="+mj-lt"/>
                <a:ea typeface="Times New Roman"/>
                <a:cs typeface="Times New Roman"/>
                <a:sym typeface="Times New Roman"/>
              </a:rPr>
              <a:t> at me.</a:t>
            </a:r>
          </a:p>
          <a:p>
            <a:pPr marL="0" indent="0">
              <a:buNone/>
            </a:pPr>
            <a:endParaRPr lang="en-US" dirty="0"/>
          </a:p>
        </p:txBody>
      </p:sp>
      <p:pic>
        <p:nvPicPr>
          <p:cNvPr id="5" name="Picture 4"/>
          <p:cNvPicPr>
            <a:picLocks noChangeAspect="1"/>
          </p:cNvPicPr>
          <p:nvPr/>
        </p:nvPicPr>
        <p:blipFill>
          <a:blip r:embed="rId2"/>
          <a:stretch>
            <a:fillRect/>
          </a:stretch>
        </p:blipFill>
        <p:spPr>
          <a:xfrm>
            <a:off x="1164441" y="1285875"/>
            <a:ext cx="4931559" cy="3829210"/>
          </a:xfrm>
          <a:prstGeom prst="rect">
            <a:avLst/>
          </a:prstGeom>
        </p:spPr>
      </p:pic>
    </p:spTree>
    <p:extLst>
      <p:ext uri="{BB962C8B-B14F-4D97-AF65-F5344CB8AC3E}">
        <p14:creationId xmlns:p14="http://schemas.microsoft.com/office/powerpoint/2010/main" val="3451878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8" y="1021888"/>
            <a:ext cx="9601196" cy="859920"/>
          </a:xfrm>
        </p:spPr>
        <p:txBody>
          <a:bodyPr>
            <a:normAutofit fontScale="90000"/>
          </a:bodyPr>
          <a:lstStyle/>
          <a:p>
            <a:r>
              <a:rPr lang="en-US" sz="6000" dirty="0"/>
              <a:t>Dialect</a:t>
            </a:r>
          </a:p>
        </p:txBody>
      </p:sp>
      <p:sp>
        <p:nvSpPr>
          <p:cNvPr id="6" name="Title 1"/>
          <p:cNvSpPr txBox="1">
            <a:spLocks/>
          </p:cNvSpPr>
          <p:nvPr/>
        </p:nvSpPr>
        <p:spPr>
          <a:xfrm>
            <a:off x="1298448" y="1604986"/>
            <a:ext cx="9571118" cy="859920"/>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200" dirty="0"/>
              <a:t>refers to a variety of a language that can signal the speaker’s regional or social  background</a:t>
            </a:r>
          </a:p>
        </p:txBody>
      </p:sp>
    </p:spTree>
    <p:extLst>
      <p:ext uri="{BB962C8B-B14F-4D97-AF65-F5344CB8AC3E}">
        <p14:creationId xmlns:p14="http://schemas.microsoft.com/office/powerpoint/2010/main" val="806219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Dialogue</a:t>
            </a:r>
          </a:p>
        </p:txBody>
      </p:sp>
      <p:sp>
        <p:nvSpPr>
          <p:cNvPr id="3" name="Content Placeholder 2"/>
          <p:cNvSpPr>
            <a:spLocks noGrp="1"/>
          </p:cNvSpPr>
          <p:nvPr>
            <p:ph sz="half" idx="1"/>
          </p:nvPr>
        </p:nvSpPr>
        <p:spPr/>
        <p:txBody>
          <a:bodyPr>
            <a:normAutofit fontScale="92500" lnSpcReduction="20000"/>
          </a:bodyPr>
          <a:lstStyle/>
          <a:p>
            <a:r>
              <a:rPr lang="en-US" b="1" dirty="0"/>
              <a:t>It is a conversation between two or more people in a work of literature</a:t>
            </a:r>
          </a:p>
          <a:p>
            <a:r>
              <a:rPr lang="en-US" dirty="0"/>
              <a:t> It is not just words spoken; instead, dialogue reflects an active choice made on the part of each character to instigate conflict and resolve problems, ask and answer questions, and push the narrative along in numerous ways. The way that characters speak hints at their underlying psychoses, desires, motivations, opinions, and so on. </a:t>
            </a:r>
          </a:p>
        </p:txBody>
      </p:sp>
      <p:pic>
        <p:nvPicPr>
          <p:cNvPr id="8" name="Content Placeholder 7"/>
          <p:cNvPicPr>
            <a:picLocks noGrp="1" noChangeAspect="1"/>
          </p:cNvPicPr>
          <p:nvPr>
            <p:ph sz="half" idx="2"/>
          </p:nvPr>
        </p:nvPicPr>
        <p:blipFill>
          <a:blip r:embed="rId2"/>
          <a:stretch>
            <a:fillRect/>
          </a:stretch>
        </p:blipFill>
        <p:spPr bwMode="auto">
          <a:xfrm>
            <a:off x="7312024" y="2505962"/>
            <a:ext cx="3203576" cy="336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397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17" y="763580"/>
            <a:ext cx="9601196" cy="1303867"/>
          </a:xfrm>
        </p:spPr>
        <p:txBody>
          <a:bodyPr>
            <a:noAutofit/>
          </a:bodyPr>
          <a:lstStyle/>
          <a:p>
            <a:r>
              <a:rPr lang="en-US" sz="8800" dirty="0"/>
              <a:t>Conflict</a:t>
            </a:r>
          </a:p>
        </p:txBody>
      </p:sp>
      <p:sp>
        <p:nvSpPr>
          <p:cNvPr id="5" name="Text Placeholder 4"/>
          <p:cNvSpPr>
            <a:spLocks noGrp="1"/>
          </p:cNvSpPr>
          <p:nvPr>
            <p:ph type="body" idx="1"/>
          </p:nvPr>
        </p:nvSpPr>
        <p:spPr/>
        <p:txBody>
          <a:bodyPr/>
          <a:lstStyle/>
          <a:p>
            <a:r>
              <a:rPr lang="en-US" dirty="0"/>
              <a:t>External Conflict			</a:t>
            </a:r>
          </a:p>
        </p:txBody>
      </p:sp>
      <p:sp>
        <p:nvSpPr>
          <p:cNvPr id="6" name="Content Placeholder 5"/>
          <p:cNvSpPr>
            <a:spLocks noGrp="1"/>
          </p:cNvSpPr>
          <p:nvPr>
            <p:ph sz="half" idx="2"/>
          </p:nvPr>
        </p:nvSpPr>
        <p:spPr/>
        <p:txBody>
          <a:bodyPr>
            <a:normAutofit fontScale="92500" lnSpcReduction="20000"/>
          </a:bodyPr>
          <a:lstStyle/>
          <a:p>
            <a:r>
              <a:rPr lang="en-US" altLang="en-US" sz="2600" dirty="0"/>
              <a:t>includes a struggle with an outside source</a:t>
            </a:r>
          </a:p>
          <a:p>
            <a:pPr marL="0" indent="0">
              <a:buNone/>
            </a:pPr>
            <a:r>
              <a:rPr lang="en-US" sz="2600" b="1" dirty="0"/>
              <a:t>Examples include:  </a:t>
            </a:r>
          </a:p>
          <a:p>
            <a:r>
              <a:rPr lang="en-US" sz="2600" dirty="0"/>
              <a:t>Man VS Man</a:t>
            </a:r>
          </a:p>
          <a:p>
            <a:r>
              <a:rPr lang="en-US" sz="2600" dirty="0"/>
              <a:t>Man VS Nature</a:t>
            </a:r>
          </a:p>
          <a:p>
            <a:r>
              <a:rPr lang="en-US" sz="2600" dirty="0"/>
              <a:t>Man VS Society</a:t>
            </a:r>
          </a:p>
          <a:p>
            <a:pPr marL="0" indent="0">
              <a:buNone/>
            </a:pPr>
            <a:endParaRPr lang="en-US" dirty="0"/>
          </a:p>
        </p:txBody>
      </p:sp>
      <p:sp>
        <p:nvSpPr>
          <p:cNvPr id="7" name="Text Placeholder 6"/>
          <p:cNvSpPr>
            <a:spLocks noGrp="1"/>
          </p:cNvSpPr>
          <p:nvPr>
            <p:ph type="body" sz="quarter" idx="3"/>
          </p:nvPr>
        </p:nvSpPr>
        <p:spPr/>
        <p:txBody>
          <a:bodyPr/>
          <a:lstStyle/>
          <a:p>
            <a:r>
              <a:rPr lang="en-US" dirty="0"/>
              <a:t>Internal Conflict</a:t>
            </a:r>
          </a:p>
        </p:txBody>
      </p:sp>
      <p:sp>
        <p:nvSpPr>
          <p:cNvPr id="8" name="Content Placeholder 7"/>
          <p:cNvSpPr>
            <a:spLocks noGrp="1"/>
          </p:cNvSpPr>
          <p:nvPr>
            <p:ph sz="quarter" idx="4"/>
          </p:nvPr>
        </p:nvSpPr>
        <p:spPr/>
        <p:txBody>
          <a:bodyPr/>
          <a:lstStyle/>
          <a:p>
            <a:r>
              <a:rPr lang="en-US" altLang="en-US" dirty="0">
                <a:solidFill>
                  <a:schemeClr val="tx1"/>
                </a:solidFill>
              </a:rPr>
              <a:t>takes place in a character’s own mind</a:t>
            </a:r>
          </a:p>
          <a:p>
            <a:pPr marL="0" indent="0">
              <a:buNone/>
            </a:pPr>
            <a:r>
              <a:rPr lang="en-US" dirty="0">
                <a:solidFill>
                  <a:schemeClr val="tx1"/>
                </a:solidFill>
              </a:rPr>
              <a:t>Example:  </a:t>
            </a:r>
          </a:p>
          <a:p>
            <a:r>
              <a:rPr lang="en-US" dirty="0">
                <a:solidFill>
                  <a:schemeClr val="tx1"/>
                </a:solidFill>
              </a:rPr>
              <a:t>Man VS Himself</a:t>
            </a:r>
          </a:p>
        </p:txBody>
      </p:sp>
      <p:sp>
        <p:nvSpPr>
          <p:cNvPr id="9" name="TextBox 8"/>
          <p:cNvSpPr txBox="1"/>
          <p:nvPr/>
        </p:nvSpPr>
        <p:spPr>
          <a:xfrm>
            <a:off x="2729948" y="1901324"/>
            <a:ext cx="5565914" cy="461665"/>
          </a:xfrm>
          <a:prstGeom prst="rect">
            <a:avLst/>
          </a:prstGeom>
          <a:noFill/>
        </p:spPr>
        <p:txBody>
          <a:bodyPr wrap="square" rtlCol="0">
            <a:spAutoFit/>
          </a:bodyPr>
          <a:lstStyle/>
          <a:p>
            <a:r>
              <a:rPr lang="en-US" sz="2400" dirty="0"/>
              <a:t>A struggle between two opposing forces</a:t>
            </a:r>
          </a:p>
        </p:txBody>
      </p:sp>
      <p:pic>
        <p:nvPicPr>
          <p:cNvPr id="10" name="Picture 9"/>
          <p:cNvPicPr>
            <a:picLocks noChangeAspect="1"/>
          </p:cNvPicPr>
          <p:nvPr/>
        </p:nvPicPr>
        <p:blipFill>
          <a:blip r:embed="rId2"/>
          <a:stretch>
            <a:fillRect/>
          </a:stretch>
        </p:blipFill>
        <p:spPr>
          <a:xfrm>
            <a:off x="9086229" y="1178074"/>
            <a:ext cx="2443162" cy="1999846"/>
          </a:xfrm>
          <a:prstGeom prst="rect">
            <a:avLst/>
          </a:prstGeom>
        </p:spPr>
      </p:pic>
    </p:spTree>
    <p:extLst>
      <p:ext uri="{BB962C8B-B14F-4D97-AF65-F5344CB8AC3E}">
        <p14:creationId xmlns:p14="http://schemas.microsoft.com/office/powerpoint/2010/main" val="728676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6000" b="1" dirty="0"/>
              <a:t>Identify the type of conflict in the following images.</a:t>
            </a:r>
          </a:p>
        </p:txBody>
      </p:sp>
      <p:pic>
        <p:nvPicPr>
          <p:cNvPr id="3078" name="Picture 6" descr="Image result for conflic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8567" y="2530694"/>
            <a:ext cx="3816322" cy="2370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3"/>
          <a:srcRect t="6098"/>
          <a:stretch/>
        </p:blipFill>
        <p:spPr>
          <a:xfrm>
            <a:off x="7121258" y="2530694"/>
            <a:ext cx="4490958" cy="2498506"/>
          </a:xfrm>
          <a:prstGeom prst="rect">
            <a:avLst/>
          </a:prstGeom>
        </p:spPr>
      </p:pic>
      <p:pic>
        <p:nvPicPr>
          <p:cNvPr id="3082" name="Picture 10" descr="Image result for conflict man vs na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433" y="2530694"/>
            <a:ext cx="3239299" cy="21556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a:stretch>
            <a:fillRect/>
          </a:stretch>
        </p:blipFill>
        <p:spPr>
          <a:xfrm>
            <a:off x="2914712" y="4043185"/>
            <a:ext cx="2943362" cy="2204681"/>
          </a:xfrm>
          <a:prstGeom prst="rect">
            <a:avLst/>
          </a:prstGeom>
        </p:spPr>
      </p:pic>
    </p:spTree>
    <p:extLst>
      <p:ext uri="{BB962C8B-B14F-4D97-AF65-F5344CB8AC3E}">
        <p14:creationId xmlns:p14="http://schemas.microsoft.com/office/powerpoint/2010/main" val="1921626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sz="9800" dirty="0"/>
              <a:t>Imagery</a:t>
            </a:r>
          </a:p>
        </p:txBody>
      </p:sp>
      <p:sp>
        <p:nvSpPr>
          <p:cNvPr id="3" name="Content Placeholder 2"/>
          <p:cNvSpPr>
            <a:spLocks noGrp="1"/>
          </p:cNvSpPr>
          <p:nvPr>
            <p:ph sz="half" idx="1"/>
          </p:nvPr>
        </p:nvSpPr>
        <p:spPr/>
        <p:txBody>
          <a:bodyPr>
            <a:normAutofit fontScale="85000" lnSpcReduction="20000"/>
          </a:bodyPr>
          <a:lstStyle/>
          <a:p>
            <a:r>
              <a:rPr lang="en-US" dirty="0"/>
              <a:t>when the author uses any of the five senses to create vivid picture in your mind; movie reel effect</a:t>
            </a:r>
          </a:p>
          <a:p>
            <a:pPr marL="0" indent="0">
              <a:buNone/>
            </a:pPr>
            <a:r>
              <a:rPr lang="en-US" b="1" dirty="0"/>
              <a:t>Five senses include:  </a:t>
            </a:r>
          </a:p>
          <a:p>
            <a:r>
              <a:rPr lang="en-US" dirty="0"/>
              <a:t>Visual </a:t>
            </a:r>
          </a:p>
          <a:p>
            <a:r>
              <a:rPr lang="en-US" dirty="0"/>
              <a:t>Auditory </a:t>
            </a:r>
          </a:p>
          <a:p>
            <a:r>
              <a:rPr lang="en-US" dirty="0"/>
              <a:t>Touch </a:t>
            </a:r>
          </a:p>
          <a:p>
            <a:r>
              <a:rPr lang="en-US" dirty="0"/>
              <a:t>Taste</a:t>
            </a:r>
          </a:p>
          <a:p>
            <a:r>
              <a:rPr lang="en-US" dirty="0"/>
              <a:t>Smell </a:t>
            </a:r>
          </a:p>
          <a:p>
            <a:pPr marL="0" indent="0">
              <a:buNone/>
            </a:pPr>
            <a:endParaRPr lang="en-US" dirty="0"/>
          </a:p>
        </p:txBody>
      </p:sp>
      <p:pic>
        <p:nvPicPr>
          <p:cNvPr id="1026" name="Picture 2" descr="Image result for imagery"/>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510" r="13915" b="1441"/>
          <a:stretch/>
        </p:blipFill>
        <p:spPr bwMode="auto">
          <a:xfrm>
            <a:off x="6616145" y="2441369"/>
            <a:ext cx="4280453" cy="38401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ovie r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920" y="3663316"/>
            <a:ext cx="1853667" cy="1981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ovie re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933" y="161199"/>
            <a:ext cx="5510212" cy="275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091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Mood</a:t>
            </a:r>
          </a:p>
        </p:txBody>
      </p:sp>
      <p:sp>
        <p:nvSpPr>
          <p:cNvPr id="5" name="Text Placeholder 4"/>
          <p:cNvSpPr>
            <a:spLocks noGrp="1"/>
          </p:cNvSpPr>
          <p:nvPr>
            <p:ph type="body" sz="half" idx="2"/>
          </p:nvPr>
        </p:nvSpPr>
        <p:spPr/>
        <p:txBody>
          <a:bodyPr>
            <a:normAutofit/>
          </a:bodyPr>
          <a:lstStyle/>
          <a:p>
            <a:pPr marL="342900" indent="-342900" algn="l">
              <a:buFont typeface="Arial" panose="020B0604020202020204" pitchFamily="34" charset="0"/>
              <a:buChar char="•"/>
            </a:pPr>
            <a:r>
              <a:rPr lang="en-US" altLang="en-US" sz="2400" dirty="0"/>
              <a:t>are the emotions that the author creates and you feel while you are reading.</a:t>
            </a:r>
          </a:p>
          <a:p>
            <a:pPr marL="342900" indent="-342900" algn="l">
              <a:buFont typeface="Arial" panose="020B0604020202020204" pitchFamily="34" charset="0"/>
              <a:buChar char="•"/>
            </a:pPr>
            <a:r>
              <a:rPr lang="en-US" altLang="en-US" sz="2400" dirty="0"/>
              <a:t>Setting, tone, and events can affect the mood.</a:t>
            </a:r>
          </a:p>
          <a:p>
            <a:pPr marL="342900" indent="-342900" algn="l">
              <a:buFont typeface="Arial" panose="020B0604020202020204" pitchFamily="34" charset="0"/>
              <a:buChar char="•"/>
            </a:pPr>
            <a:endParaRPr lang="en-US" altLang="en-US" sz="2400" dirty="0"/>
          </a:p>
          <a:p>
            <a:endParaRPr lang="en-US" dirty="0"/>
          </a:p>
        </p:txBody>
      </p:sp>
      <p:pic>
        <p:nvPicPr>
          <p:cNvPr id="2050" name="Picture 2" descr="Image result for mood"/>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093" t="2509" r="7425"/>
          <a:stretch/>
        </p:blipFill>
        <p:spPr bwMode="auto">
          <a:xfrm>
            <a:off x="5157744" y="1136743"/>
            <a:ext cx="6153911" cy="465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378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8800" dirty="0"/>
              <a:t>Examples of Mood</a:t>
            </a:r>
          </a:p>
        </p:txBody>
      </p:sp>
      <p:sp>
        <p:nvSpPr>
          <p:cNvPr id="6" name="Content Placeholder 5"/>
          <p:cNvSpPr>
            <a:spLocks noGrp="1"/>
          </p:cNvSpPr>
          <p:nvPr>
            <p:ph idx="1"/>
          </p:nvPr>
        </p:nvSpPr>
        <p:spPr/>
        <p:txBody>
          <a:bodyPr>
            <a:normAutofit lnSpcReduction="10000"/>
          </a:bodyPr>
          <a:lstStyle/>
          <a:p>
            <a:pPr marL="0" indent="0">
              <a:buNone/>
            </a:pPr>
            <a:r>
              <a:rPr lang="en-US" dirty="0"/>
              <a:t>Identify the mood in the following sentences:</a:t>
            </a:r>
          </a:p>
          <a:p>
            <a:r>
              <a:rPr lang="en-US" dirty="0"/>
              <a:t>“Help!” a man yelled “I’ve been shot!”  A police officer rushed to the injured man while talking on his walkie-talkie “We need an ambulance here on the south side of Maple Street.”  </a:t>
            </a:r>
          </a:p>
          <a:p>
            <a:r>
              <a:rPr lang="en-US" dirty="0"/>
              <a:t>The flowers dance in the wind while the trees sway to the hymn of the birds chirping their sweet melody.  </a:t>
            </a:r>
          </a:p>
          <a:p>
            <a:r>
              <a:rPr lang="en-US" dirty="0"/>
              <a:t>There was plenty of food, and the music was playing.  Everybody was having a good time.  </a:t>
            </a:r>
          </a:p>
          <a:p>
            <a:endParaRPr lang="en-US" dirty="0"/>
          </a:p>
        </p:txBody>
      </p:sp>
    </p:spTree>
    <p:extLst>
      <p:ext uri="{BB962C8B-B14F-4D97-AF65-F5344CB8AC3E}">
        <p14:creationId xmlns:p14="http://schemas.microsoft.com/office/powerpoint/2010/main" val="3009327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What are literary devices?</a:t>
            </a:r>
          </a:p>
        </p:txBody>
      </p:sp>
      <p:sp>
        <p:nvSpPr>
          <p:cNvPr id="3" name="Content Placeholder 2"/>
          <p:cNvSpPr>
            <a:spLocks noGrp="1"/>
          </p:cNvSpPr>
          <p:nvPr>
            <p:ph idx="1"/>
          </p:nvPr>
        </p:nvSpPr>
        <p:spPr/>
        <p:txBody>
          <a:bodyPr>
            <a:normAutofit/>
          </a:bodyPr>
          <a:lstStyle/>
          <a:p>
            <a:pPr marL="0" indent="0">
              <a:buNone/>
            </a:pPr>
            <a:r>
              <a:rPr lang="en-US" sz="4400" dirty="0">
                <a:latin typeface="Times New Roman" charset="0"/>
              </a:rPr>
              <a:t>Literary devices are </a:t>
            </a:r>
            <a:r>
              <a:rPr lang="en-US" sz="4400" dirty="0">
                <a:solidFill>
                  <a:srgbClr val="FF0000"/>
                </a:solidFill>
                <a:latin typeface="Times New Roman" charset="0"/>
              </a:rPr>
              <a:t>techniques </a:t>
            </a:r>
            <a:r>
              <a:rPr lang="en-US" sz="4400" dirty="0">
                <a:latin typeface="Times New Roman" charset="0"/>
              </a:rPr>
              <a:t>writers use to </a:t>
            </a:r>
            <a:r>
              <a:rPr lang="en-US" sz="4400" dirty="0">
                <a:solidFill>
                  <a:srgbClr val="FF0000"/>
                </a:solidFill>
                <a:latin typeface="Times New Roman" charset="0"/>
              </a:rPr>
              <a:t>engage their readers beyond the literal meaning </a:t>
            </a:r>
            <a:r>
              <a:rPr lang="en-US" sz="4400" dirty="0">
                <a:latin typeface="Times New Roman" charset="0"/>
              </a:rPr>
              <a:t>of the text.</a:t>
            </a:r>
            <a:endParaRPr lang="en-US" sz="4400" dirty="0"/>
          </a:p>
        </p:txBody>
      </p:sp>
      <p:pic>
        <p:nvPicPr>
          <p:cNvPr id="1028" name="Picture 4" descr="Image result for literary de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6592" y="3927476"/>
            <a:ext cx="20574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13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8000" dirty="0"/>
              <a:t>APPLY</a:t>
            </a:r>
          </a:p>
        </p:txBody>
      </p:sp>
      <p:sp>
        <p:nvSpPr>
          <p:cNvPr id="6" name="Content Placeholder 5"/>
          <p:cNvSpPr>
            <a:spLocks noGrp="1"/>
          </p:cNvSpPr>
          <p:nvPr>
            <p:ph idx="1"/>
          </p:nvPr>
        </p:nvSpPr>
        <p:spPr/>
        <p:txBody>
          <a:bodyPr>
            <a:normAutofit/>
          </a:bodyPr>
          <a:lstStyle/>
          <a:p>
            <a:pPr marL="0" indent="0">
              <a:buNone/>
            </a:pPr>
            <a:r>
              <a:rPr lang="en-US" sz="2800" dirty="0"/>
              <a:t>CREATE:  </a:t>
            </a:r>
          </a:p>
          <a:p>
            <a:pPr marL="0" indent="0">
              <a:buNone/>
            </a:pPr>
            <a:r>
              <a:rPr lang="en-US" sz="2800" dirty="0"/>
              <a:t>In a paragraph use dialog, imagery (at least 3 of the five sense), and  mood to create a little movie in the mind of your reader.  </a:t>
            </a:r>
          </a:p>
          <a:p>
            <a:pPr marL="0" indent="0">
              <a:buNone/>
            </a:pPr>
            <a:r>
              <a:rPr lang="en-US" sz="2800" dirty="0"/>
              <a:t>Be creative and be prepared to SHARE!</a:t>
            </a:r>
          </a:p>
        </p:txBody>
      </p:sp>
    </p:spTree>
    <p:extLst>
      <p:ext uri="{BB962C8B-B14F-4D97-AF65-F5344CB8AC3E}">
        <p14:creationId xmlns:p14="http://schemas.microsoft.com/office/powerpoint/2010/main" val="2994634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Suspense</a:t>
            </a:r>
          </a:p>
        </p:txBody>
      </p:sp>
      <p:sp>
        <p:nvSpPr>
          <p:cNvPr id="3" name="Content Placeholder 2"/>
          <p:cNvSpPr>
            <a:spLocks noGrp="1"/>
          </p:cNvSpPr>
          <p:nvPr>
            <p:ph idx="1"/>
          </p:nvPr>
        </p:nvSpPr>
        <p:spPr>
          <a:xfrm>
            <a:off x="1295401" y="2556932"/>
            <a:ext cx="9601196" cy="1551242"/>
          </a:xfrm>
        </p:spPr>
        <p:txBody>
          <a:bodyPr/>
          <a:lstStyle/>
          <a:p>
            <a:pPr marL="0" indent="0">
              <a:buNone/>
            </a:pPr>
            <a:r>
              <a:rPr lang="en-US" dirty="0"/>
              <a:t>a state or feeling the author creates of excited or anxious uncertainty about what may happen</a:t>
            </a:r>
          </a:p>
          <a:p>
            <a:pPr marL="0" indent="0">
              <a:buNone/>
            </a:pPr>
            <a:r>
              <a:rPr lang="en-US" b="1" dirty="0"/>
              <a:t>How do authors utilize (use) it?</a:t>
            </a:r>
          </a:p>
          <a:p>
            <a:pPr marL="0" indent="0">
              <a:buNone/>
            </a:pPr>
            <a:endParaRPr lang="en-US" b="1" dirty="0"/>
          </a:p>
          <a:p>
            <a:pPr marL="0" indent="0">
              <a:buNone/>
            </a:pPr>
            <a:endParaRPr lang="en-US" b="1" dirty="0"/>
          </a:p>
        </p:txBody>
      </p:sp>
      <p:sp>
        <p:nvSpPr>
          <p:cNvPr id="4" name="TextBox 3"/>
          <p:cNvSpPr txBox="1"/>
          <p:nvPr/>
        </p:nvSpPr>
        <p:spPr>
          <a:xfrm>
            <a:off x="1295401" y="3975652"/>
            <a:ext cx="5211416"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Foreshadowing </a:t>
            </a:r>
          </a:p>
          <a:p>
            <a:pPr marL="342900" indent="-342900">
              <a:buFont typeface="Arial" panose="020B0604020202020204" pitchFamily="34" charset="0"/>
              <a:buChar char="•"/>
            </a:pPr>
            <a:r>
              <a:rPr lang="en-US" sz="2400" dirty="0"/>
              <a:t>Imagery</a:t>
            </a:r>
          </a:p>
          <a:p>
            <a:pPr marL="342900" indent="-342900">
              <a:buFont typeface="Arial" panose="020B0604020202020204" pitchFamily="34" charset="0"/>
              <a:buChar char="•"/>
            </a:pPr>
            <a:r>
              <a:rPr lang="en-US" sz="2400" dirty="0"/>
              <a:t>Withholding information from reader</a:t>
            </a:r>
          </a:p>
          <a:p>
            <a:pPr marL="342900" indent="-342900">
              <a:buFont typeface="Arial" panose="020B0604020202020204" pitchFamily="34" charset="0"/>
              <a:buChar char="•"/>
            </a:pPr>
            <a:r>
              <a:rPr lang="en-US" sz="2400" dirty="0"/>
              <a:t>Withholding information from the main characters</a:t>
            </a:r>
          </a:p>
          <a:p>
            <a:endParaRPr lang="en-US" sz="2400" dirty="0"/>
          </a:p>
        </p:txBody>
      </p:sp>
      <p:sp>
        <p:nvSpPr>
          <p:cNvPr id="5" name="TextBox 4"/>
          <p:cNvSpPr txBox="1"/>
          <p:nvPr/>
        </p:nvSpPr>
        <p:spPr>
          <a:xfrm>
            <a:off x="6877878" y="3352800"/>
            <a:ext cx="4018719" cy="1200329"/>
          </a:xfrm>
          <a:prstGeom prst="rect">
            <a:avLst/>
          </a:prstGeom>
          <a:noFill/>
        </p:spPr>
        <p:txBody>
          <a:bodyPr wrap="square" rtlCol="0">
            <a:spAutoFit/>
          </a:bodyPr>
          <a:lstStyle/>
          <a:p>
            <a:r>
              <a:rPr lang="en-US" sz="2400" b="1" dirty="0"/>
              <a:t>Can you give me an example from a book you have read or a movie?</a:t>
            </a:r>
          </a:p>
        </p:txBody>
      </p:sp>
    </p:spTree>
    <p:extLst>
      <p:ext uri="{BB962C8B-B14F-4D97-AF65-F5344CB8AC3E}">
        <p14:creationId xmlns:p14="http://schemas.microsoft.com/office/powerpoint/2010/main" val="199060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Hyperbole</a:t>
            </a:r>
          </a:p>
        </p:txBody>
      </p:sp>
      <p:sp>
        <p:nvSpPr>
          <p:cNvPr id="4" name="Text Placeholder 3"/>
          <p:cNvSpPr>
            <a:spLocks noGrp="1"/>
          </p:cNvSpPr>
          <p:nvPr>
            <p:ph type="body" sz="half" idx="2"/>
          </p:nvPr>
        </p:nvSpPr>
        <p:spPr>
          <a:xfrm>
            <a:off x="1293811" y="3031065"/>
            <a:ext cx="3718455" cy="2438404"/>
          </a:xfrm>
        </p:spPr>
        <p:txBody>
          <a:bodyPr/>
          <a:lstStyle/>
          <a:p>
            <a:pPr algn="l"/>
            <a:r>
              <a:rPr lang="en-US" sz="3200" dirty="0">
                <a:solidFill>
                  <a:schemeClr val="dk2"/>
                </a:solidFill>
                <a:ea typeface="Arial"/>
                <a:cs typeface="Arial"/>
                <a:sym typeface="Arial"/>
              </a:rPr>
              <a:t>is an obvious </a:t>
            </a:r>
            <a:r>
              <a:rPr lang="en-US" sz="3200" u="sng" dirty="0">
                <a:solidFill>
                  <a:schemeClr val="dk2"/>
                </a:solidFill>
                <a:ea typeface="Arial"/>
                <a:cs typeface="Arial"/>
                <a:sym typeface="Arial"/>
              </a:rPr>
              <a:t>exaggeration</a:t>
            </a:r>
            <a:r>
              <a:rPr lang="en-US" sz="3200" dirty="0">
                <a:solidFill>
                  <a:schemeClr val="dk2"/>
                </a:solidFill>
                <a:ea typeface="Arial"/>
                <a:cs typeface="Arial"/>
                <a:sym typeface="Arial"/>
              </a:rPr>
              <a:t> or overstatement; not to be taken literally</a:t>
            </a:r>
            <a:endParaRPr lang="en-US" sz="3200" dirty="0"/>
          </a:p>
          <a:p>
            <a:endParaRPr lang="en-US" dirty="0"/>
          </a:p>
        </p:txBody>
      </p:sp>
      <p:pic>
        <p:nvPicPr>
          <p:cNvPr id="6" name="Content Placeholder 5"/>
          <p:cNvPicPr>
            <a:picLocks noGrp="1" noChangeAspect="1"/>
          </p:cNvPicPr>
          <p:nvPr>
            <p:ph idx="1"/>
          </p:nvPr>
        </p:nvPicPr>
        <p:blipFill>
          <a:blip r:embed="rId2"/>
          <a:stretch>
            <a:fillRect/>
          </a:stretch>
        </p:blipFill>
        <p:spPr bwMode="auto">
          <a:xfrm>
            <a:off x="5158927" y="600075"/>
            <a:ext cx="3151636" cy="330993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Image result for hyperbol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7972425" y="3270734"/>
            <a:ext cx="3586163" cy="2871788"/>
          </a:xfrm>
          <a:prstGeom prst="rect">
            <a:avLst/>
          </a:prstGeom>
        </p:spPr>
      </p:pic>
      <p:sp>
        <p:nvSpPr>
          <p:cNvPr id="9" name="AutoShape 6" descr="Image result for hyperbole"/>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a:stretch>
            <a:fillRect/>
          </a:stretch>
        </p:blipFill>
        <p:spPr>
          <a:xfrm>
            <a:off x="8457224" y="719910"/>
            <a:ext cx="2803199" cy="2430990"/>
          </a:xfrm>
          <a:prstGeom prst="rect">
            <a:avLst/>
          </a:prstGeom>
        </p:spPr>
      </p:pic>
      <p:sp>
        <p:nvSpPr>
          <p:cNvPr id="11" name="AutoShape 8" descr="Image result for hyperbole"/>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5"/>
          <a:stretch>
            <a:fillRect/>
          </a:stretch>
        </p:blipFill>
        <p:spPr>
          <a:xfrm>
            <a:off x="5158927" y="3910012"/>
            <a:ext cx="2813498" cy="2253040"/>
          </a:xfrm>
          <a:prstGeom prst="rect">
            <a:avLst/>
          </a:prstGeom>
        </p:spPr>
      </p:pic>
    </p:spTree>
    <p:extLst>
      <p:ext uri="{BB962C8B-B14F-4D97-AF65-F5344CB8AC3E}">
        <p14:creationId xmlns:p14="http://schemas.microsoft.com/office/powerpoint/2010/main" val="3672892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Autofit/>
          </a:bodyPr>
          <a:lstStyle/>
          <a:p>
            <a:pPr algn="l"/>
            <a:r>
              <a:rPr lang="en-US" sz="8800" dirty="0"/>
              <a:t>Foil</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Is another character in a story who contrasts with the main character, usually to highlight one of their attributes.</a:t>
            </a:r>
          </a:p>
          <a:p>
            <a:pPr marL="0" indent="0">
              <a:buNone/>
            </a:pPr>
            <a:r>
              <a:rPr lang="en-US" b="1" dirty="0"/>
              <a:t>Example: </a:t>
            </a:r>
          </a:p>
          <a:p>
            <a:pPr fontAlgn="base"/>
            <a:r>
              <a:rPr lang="en-US" dirty="0"/>
              <a:t>In the popular book series, Harry Potter, the character of Hogwarts principal </a:t>
            </a:r>
            <a:r>
              <a:rPr lang="en-US" dirty="0" err="1"/>
              <a:t>Albus</a:t>
            </a:r>
            <a:r>
              <a:rPr lang="en-US" dirty="0"/>
              <a:t> Dumbledore, who portrays ‘good’, is constantly shown to believe in the power of true love (of all forms and types) and is portrayed as a strong, benevolent and positive character while the antagonist Lord Voldemort, who depicts the evil and ‘bad’ in the series is constantly shown to mock and disbelieve the sentiment of love and think of it as a foolish indulgence, a trait that is finally his undoing.</a:t>
            </a:r>
          </a:p>
          <a:p>
            <a:endParaRPr lang="en-US" dirty="0"/>
          </a:p>
        </p:txBody>
      </p:sp>
      <p:pic>
        <p:nvPicPr>
          <p:cNvPr id="6" name="Picture 5"/>
          <p:cNvPicPr>
            <a:picLocks noChangeAspect="1"/>
          </p:cNvPicPr>
          <p:nvPr/>
        </p:nvPicPr>
        <p:blipFill>
          <a:blip r:embed="rId2"/>
          <a:stretch>
            <a:fillRect/>
          </a:stretch>
        </p:blipFill>
        <p:spPr>
          <a:xfrm>
            <a:off x="3985592" y="594255"/>
            <a:ext cx="1962677" cy="1962677"/>
          </a:xfrm>
          <a:prstGeom prst="rect">
            <a:avLst/>
          </a:prstGeom>
        </p:spPr>
      </p:pic>
      <p:pic>
        <p:nvPicPr>
          <p:cNvPr id="7" name="Picture 6"/>
          <p:cNvPicPr>
            <a:picLocks noChangeAspect="1"/>
          </p:cNvPicPr>
          <p:nvPr/>
        </p:nvPicPr>
        <p:blipFill>
          <a:blip r:embed="rId3"/>
          <a:stretch>
            <a:fillRect/>
          </a:stretch>
        </p:blipFill>
        <p:spPr>
          <a:xfrm>
            <a:off x="8490343" y="746124"/>
            <a:ext cx="2619375" cy="1743075"/>
          </a:xfrm>
          <a:prstGeom prst="rect">
            <a:avLst/>
          </a:prstGeom>
        </p:spPr>
      </p:pic>
      <p:sp>
        <p:nvSpPr>
          <p:cNvPr id="9" name="TextBox 8"/>
          <p:cNvSpPr txBox="1"/>
          <p:nvPr/>
        </p:nvSpPr>
        <p:spPr>
          <a:xfrm>
            <a:off x="6404297" y="970351"/>
            <a:ext cx="1630018" cy="1446550"/>
          </a:xfrm>
          <a:prstGeom prst="rect">
            <a:avLst/>
          </a:prstGeom>
          <a:noFill/>
        </p:spPr>
        <p:txBody>
          <a:bodyPr wrap="square" rtlCol="0">
            <a:spAutoFit/>
          </a:bodyPr>
          <a:lstStyle/>
          <a:p>
            <a:r>
              <a:rPr lang="en-US" sz="8800" dirty="0"/>
              <a:t>VS</a:t>
            </a:r>
          </a:p>
        </p:txBody>
      </p:sp>
    </p:spTree>
    <p:extLst>
      <p:ext uri="{BB962C8B-B14F-4D97-AF65-F5344CB8AC3E}">
        <p14:creationId xmlns:p14="http://schemas.microsoft.com/office/powerpoint/2010/main" val="2718847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Simile </a:t>
            </a:r>
          </a:p>
        </p:txBody>
      </p:sp>
      <p:sp>
        <p:nvSpPr>
          <p:cNvPr id="12" name="Text Placeholder 11"/>
          <p:cNvSpPr>
            <a:spLocks noGrp="1"/>
          </p:cNvSpPr>
          <p:nvPr>
            <p:ph type="body" sz="half" idx="2"/>
          </p:nvPr>
        </p:nvSpPr>
        <p:spPr>
          <a:xfrm>
            <a:off x="1293811" y="3031064"/>
            <a:ext cx="3718455" cy="2844801"/>
          </a:xfrm>
        </p:spPr>
        <p:txBody>
          <a:bodyPr>
            <a:normAutofit fontScale="92500" lnSpcReduction="20000"/>
          </a:bodyPr>
          <a:lstStyle/>
          <a:p>
            <a:pPr algn="l"/>
            <a:r>
              <a:rPr lang="en-US" sz="2000" dirty="0"/>
              <a:t>A comparison using </a:t>
            </a:r>
            <a:r>
              <a:rPr lang="en-US" sz="2000" b="1" dirty="0"/>
              <a:t>like</a:t>
            </a:r>
            <a:r>
              <a:rPr lang="en-US" sz="2000" dirty="0"/>
              <a:t> or </a:t>
            </a:r>
            <a:r>
              <a:rPr lang="en-US" sz="2000" b="1" dirty="0"/>
              <a:t>as</a:t>
            </a:r>
          </a:p>
          <a:p>
            <a:pPr algn="l"/>
            <a:r>
              <a:rPr lang="en-US" sz="2000" b="1" dirty="0"/>
              <a:t>EXAMPLES:</a:t>
            </a:r>
          </a:p>
          <a:p>
            <a:pPr algn="l"/>
            <a:r>
              <a:rPr lang="en-US" sz="2000" dirty="0"/>
              <a:t>“She looked like Heidi.  Or Bo Peep” (Spinelli 8). </a:t>
            </a:r>
          </a:p>
          <a:p>
            <a:pPr algn="l"/>
            <a:r>
              <a:rPr lang="en-US" sz="2000" dirty="0"/>
              <a:t>“I observed her as if she were a bird in an aviary” (Spinelli 16).</a:t>
            </a:r>
          </a:p>
          <a:p>
            <a:pPr algn="l"/>
            <a:r>
              <a:rPr lang="en-US" sz="2000" b="1" dirty="0"/>
              <a:t>“She marched in, leading her girlfriends like an invading general” (Spinelli 27). </a:t>
            </a:r>
          </a:p>
          <a:p>
            <a:pPr algn="l"/>
            <a:endParaRPr lang="en-US" dirty="0"/>
          </a:p>
        </p:txBody>
      </p:sp>
      <p:pic>
        <p:nvPicPr>
          <p:cNvPr id="7172" name="Picture 4" descr="Image result for general and  invadin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8756904" y="3089352"/>
            <a:ext cx="2667000" cy="181395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girls walking down the h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484" y="1009051"/>
            <a:ext cx="2919413" cy="19648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481922" y="1009051"/>
            <a:ext cx="3113730" cy="923330"/>
          </a:xfrm>
          <a:prstGeom prst="rect">
            <a:avLst/>
          </a:prstGeom>
          <a:noFill/>
        </p:spPr>
        <p:txBody>
          <a:bodyPr wrap="square" rtlCol="0">
            <a:spAutoFit/>
          </a:bodyPr>
          <a:lstStyle/>
          <a:p>
            <a:r>
              <a:rPr lang="en-US" sz="3600" dirty="0"/>
              <a:t>Comparing this</a:t>
            </a:r>
          </a:p>
          <a:p>
            <a:endParaRPr lang="en-US" dirty="0"/>
          </a:p>
        </p:txBody>
      </p:sp>
      <p:sp>
        <p:nvSpPr>
          <p:cNvPr id="9" name="TextBox 8"/>
          <p:cNvSpPr txBox="1"/>
          <p:nvPr/>
        </p:nvSpPr>
        <p:spPr>
          <a:xfrm>
            <a:off x="5575517" y="3295668"/>
            <a:ext cx="2302832" cy="646331"/>
          </a:xfrm>
          <a:prstGeom prst="rect">
            <a:avLst/>
          </a:prstGeom>
          <a:noFill/>
        </p:spPr>
        <p:txBody>
          <a:bodyPr wrap="square" rtlCol="0">
            <a:spAutoFit/>
          </a:bodyPr>
          <a:lstStyle/>
          <a:p>
            <a:r>
              <a:rPr lang="en-US" sz="3600" dirty="0"/>
              <a:t>To this</a:t>
            </a:r>
          </a:p>
        </p:txBody>
      </p:sp>
      <p:sp>
        <p:nvSpPr>
          <p:cNvPr id="10" name="Arrow: Left 9"/>
          <p:cNvSpPr/>
          <p:nvPr/>
        </p:nvSpPr>
        <p:spPr>
          <a:xfrm>
            <a:off x="9347223" y="183201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p:cNvSpPr/>
          <p:nvPr/>
        </p:nvSpPr>
        <p:spPr>
          <a:xfrm>
            <a:off x="7077454" y="37791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012266" y="4903304"/>
            <a:ext cx="6411637" cy="1200329"/>
          </a:xfrm>
          <a:prstGeom prst="rect">
            <a:avLst/>
          </a:prstGeom>
          <a:noFill/>
        </p:spPr>
        <p:txBody>
          <a:bodyPr wrap="square" rtlCol="0">
            <a:spAutoFit/>
          </a:bodyPr>
          <a:lstStyle/>
          <a:p>
            <a:r>
              <a:rPr lang="en-US" sz="3600" dirty="0"/>
              <a:t>What effect does the simile have on the reader?</a:t>
            </a:r>
          </a:p>
        </p:txBody>
      </p:sp>
    </p:spTree>
    <p:extLst>
      <p:ext uri="{BB962C8B-B14F-4D97-AF65-F5344CB8AC3E}">
        <p14:creationId xmlns:p14="http://schemas.microsoft.com/office/powerpoint/2010/main" val="2079917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Symbol</a:t>
            </a:r>
          </a:p>
        </p:txBody>
      </p:sp>
      <p:sp>
        <p:nvSpPr>
          <p:cNvPr id="4" name="Text Placeholder 3"/>
          <p:cNvSpPr>
            <a:spLocks noGrp="1"/>
          </p:cNvSpPr>
          <p:nvPr>
            <p:ph type="body" sz="half" idx="2"/>
          </p:nvPr>
        </p:nvSpPr>
        <p:spPr>
          <a:xfrm>
            <a:off x="1293811" y="3031065"/>
            <a:ext cx="4049714" cy="3055410"/>
          </a:xfrm>
        </p:spPr>
        <p:txBody>
          <a:bodyPr>
            <a:normAutofit/>
          </a:bodyPr>
          <a:lstStyle/>
          <a:p>
            <a:pPr algn="l"/>
            <a:r>
              <a:rPr lang="en-US" sz="2400" b="1" dirty="0">
                <a:solidFill>
                  <a:schemeClr val="dk2"/>
                </a:solidFill>
                <a:ea typeface="Arial"/>
                <a:cs typeface="Arial"/>
                <a:sym typeface="Arial"/>
              </a:rPr>
              <a:t>is using an object or action that </a:t>
            </a:r>
            <a:r>
              <a:rPr lang="en-US" sz="2400" b="1" u="sng" dirty="0">
                <a:solidFill>
                  <a:schemeClr val="dk2"/>
                </a:solidFill>
                <a:ea typeface="Arial"/>
                <a:cs typeface="Arial"/>
                <a:sym typeface="Arial"/>
              </a:rPr>
              <a:t>means</a:t>
            </a:r>
            <a:r>
              <a:rPr lang="en-US" sz="2400" b="1" dirty="0">
                <a:solidFill>
                  <a:schemeClr val="dk2"/>
                </a:solidFill>
                <a:ea typeface="Arial"/>
                <a:cs typeface="Arial"/>
                <a:sym typeface="Arial"/>
              </a:rPr>
              <a:t> something more than its literal meaning</a:t>
            </a:r>
          </a:p>
          <a:p>
            <a:pPr algn="l"/>
            <a:r>
              <a:rPr lang="en-US" sz="2400" dirty="0">
                <a:solidFill>
                  <a:schemeClr val="dk2"/>
                </a:solidFill>
                <a:ea typeface="Arial"/>
                <a:cs typeface="Arial"/>
                <a:sym typeface="Arial"/>
              </a:rPr>
              <a:t>What do each of these symbolize? </a:t>
            </a:r>
          </a:p>
          <a:p>
            <a:pPr algn="l"/>
            <a:r>
              <a:rPr lang="en-US" sz="2400" dirty="0">
                <a:solidFill>
                  <a:schemeClr val="dk2"/>
                </a:solidFill>
                <a:ea typeface="Arial"/>
                <a:cs typeface="Arial"/>
                <a:sym typeface="Arial"/>
              </a:rPr>
              <a:t>Can you think of any more?</a:t>
            </a:r>
          </a:p>
        </p:txBody>
      </p:sp>
      <p:pic>
        <p:nvPicPr>
          <p:cNvPr id="1028" name="Picture 4" descr="Image result for do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4525" y="931334"/>
            <a:ext cx="20002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034" y="107420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ommon symb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3858" y="3786188"/>
            <a:ext cx="1900917" cy="181451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Image result for recycle symbol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Image result for recycle symbols"/>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5"/>
          <a:stretch>
            <a:fillRect/>
          </a:stretch>
        </p:blipFill>
        <p:spPr>
          <a:xfrm>
            <a:off x="8536367" y="3567113"/>
            <a:ext cx="2200275" cy="2076450"/>
          </a:xfrm>
          <a:prstGeom prst="rect">
            <a:avLst/>
          </a:prstGeom>
        </p:spPr>
      </p:pic>
    </p:spTree>
    <p:extLst>
      <p:ext uri="{BB962C8B-B14F-4D97-AF65-F5344CB8AC3E}">
        <p14:creationId xmlns:p14="http://schemas.microsoft.com/office/powerpoint/2010/main" val="669770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Ironic</a:t>
            </a:r>
          </a:p>
        </p:txBody>
      </p:sp>
      <p:sp>
        <p:nvSpPr>
          <p:cNvPr id="4" name="Text Placeholder 3"/>
          <p:cNvSpPr>
            <a:spLocks noGrp="1"/>
          </p:cNvSpPr>
          <p:nvPr>
            <p:ph idx="1"/>
          </p:nvPr>
        </p:nvSpPr>
        <p:spPr/>
        <p:txBody>
          <a:bodyPr/>
          <a:lstStyle/>
          <a:p>
            <a:pPr algn="l"/>
            <a:r>
              <a:rPr lang="en-US" dirty="0"/>
              <a:t>A contrast between what you expect to happen and what actually happens</a:t>
            </a:r>
          </a:p>
        </p:txBody>
      </p:sp>
      <p:sp>
        <p:nvSpPr>
          <p:cNvPr id="5" name="AutoShape 2" descr="Image result for irony"/>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1334759" y="573616"/>
            <a:ext cx="2466975" cy="1847850"/>
          </a:xfrm>
          <a:prstGeom prst="rect">
            <a:avLst/>
          </a:prstGeom>
        </p:spPr>
      </p:pic>
      <p:pic>
        <p:nvPicPr>
          <p:cNvPr id="2052" name="Picture 4" descr="Image result for iro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81" y="3276600"/>
            <a:ext cx="3855111" cy="25654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ro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192" y="3005667"/>
            <a:ext cx="3471862" cy="2603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rony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8983" y="3194678"/>
            <a:ext cx="3223997" cy="241488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descr="Image result for irony"/>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6"/>
          <a:stretch>
            <a:fillRect/>
          </a:stretch>
        </p:blipFill>
        <p:spPr>
          <a:xfrm>
            <a:off x="8539162" y="594781"/>
            <a:ext cx="1962151" cy="1962151"/>
          </a:xfrm>
          <a:prstGeom prst="rect">
            <a:avLst/>
          </a:prstGeom>
        </p:spPr>
      </p:pic>
    </p:spTree>
    <p:extLst>
      <p:ext uri="{BB962C8B-B14F-4D97-AF65-F5344CB8AC3E}">
        <p14:creationId xmlns:p14="http://schemas.microsoft.com/office/powerpoint/2010/main" val="2268147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779" y="928260"/>
            <a:ext cx="9601196" cy="992442"/>
          </a:xfrm>
        </p:spPr>
        <p:txBody>
          <a:bodyPr>
            <a:noAutofit/>
          </a:bodyPr>
          <a:lstStyle/>
          <a:p>
            <a:r>
              <a:rPr lang="en-US" sz="6100" dirty="0"/>
              <a:t>Diction</a:t>
            </a:r>
          </a:p>
        </p:txBody>
      </p:sp>
      <p:sp>
        <p:nvSpPr>
          <p:cNvPr id="6" name="Text Placeholder 5"/>
          <p:cNvSpPr>
            <a:spLocks noGrp="1"/>
          </p:cNvSpPr>
          <p:nvPr>
            <p:ph type="body" idx="1"/>
          </p:nvPr>
        </p:nvSpPr>
        <p:spPr/>
        <p:txBody>
          <a:bodyPr/>
          <a:lstStyle/>
          <a:p>
            <a:r>
              <a:rPr lang="en-US" dirty="0"/>
              <a:t>denotation		</a:t>
            </a:r>
          </a:p>
        </p:txBody>
      </p:sp>
      <p:sp>
        <p:nvSpPr>
          <p:cNvPr id="4" name="Text Placeholder 3"/>
          <p:cNvSpPr>
            <a:spLocks noGrp="1"/>
          </p:cNvSpPr>
          <p:nvPr>
            <p:ph sz="half" idx="2"/>
          </p:nvPr>
        </p:nvSpPr>
        <p:spPr>
          <a:xfrm>
            <a:off x="1295400" y="3243263"/>
            <a:ext cx="4718304" cy="864912"/>
          </a:xfrm>
        </p:spPr>
        <p:txBody>
          <a:bodyPr>
            <a:normAutofit/>
          </a:bodyPr>
          <a:lstStyle/>
          <a:p>
            <a:pPr marL="285750" indent="-285750" algn="l">
              <a:buFont typeface="Arial" panose="020B0604020202020204" pitchFamily="34" charset="0"/>
              <a:buChar char="•"/>
            </a:pPr>
            <a:r>
              <a:rPr lang="en-US" sz="2400" dirty="0"/>
              <a:t>the dictionary definition of a word; the literal meaning</a:t>
            </a:r>
          </a:p>
        </p:txBody>
      </p:sp>
      <p:sp>
        <p:nvSpPr>
          <p:cNvPr id="7" name="Text Placeholder 6"/>
          <p:cNvSpPr>
            <a:spLocks noGrp="1"/>
          </p:cNvSpPr>
          <p:nvPr>
            <p:ph type="body" sz="quarter" idx="3"/>
          </p:nvPr>
        </p:nvSpPr>
        <p:spPr/>
        <p:txBody>
          <a:bodyPr/>
          <a:lstStyle/>
          <a:p>
            <a:r>
              <a:rPr lang="en-US" dirty="0"/>
              <a:t>connotation</a:t>
            </a:r>
          </a:p>
        </p:txBody>
      </p:sp>
      <p:sp>
        <p:nvSpPr>
          <p:cNvPr id="8" name="Content Placeholder 7"/>
          <p:cNvSpPr>
            <a:spLocks noGrp="1"/>
          </p:cNvSpPr>
          <p:nvPr>
            <p:ph sz="quarter" idx="4"/>
          </p:nvPr>
        </p:nvSpPr>
        <p:spPr>
          <a:xfrm>
            <a:off x="6180671" y="3243262"/>
            <a:ext cx="4718304" cy="1501016"/>
          </a:xfrm>
        </p:spPr>
        <p:txBody>
          <a:bodyPr>
            <a:noAutofit/>
          </a:bodyPr>
          <a:lstStyle/>
          <a:p>
            <a:r>
              <a:rPr lang="en-US" dirty="0"/>
              <a:t>the thoughts and feelings associated (connected) with the word; how a word makes you feel (positive or negative)</a:t>
            </a:r>
          </a:p>
          <a:p>
            <a:endParaRPr lang="en-US" dirty="0"/>
          </a:p>
        </p:txBody>
      </p:sp>
      <p:sp>
        <p:nvSpPr>
          <p:cNvPr id="9" name="TextBox 8"/>
          <p:cNvSpPr txBox="1"/>
          <p:nvPr/>
        </p:nvSpPr>
        <p:spPr>
          <a:xfrm>
            <a:off x="3654552" y="1920702"/>
            <a:ext cx="8203096" cy="369332"/>
          </a:xfrm>
          <a:prstGeom prst="rect">
            <a:avLst/>
          </a:prstGeom>
          <a:noFill/>
        </p:spPr>
        <p:txBody>
          <a:bodyPr wrap="square" rtlCol="0">
            <a:spAutoFit/>
          </a:bodyPr>
          <a:lstStyle/>
          <a:p>
            <a:r>
              <a:rPr lang="en-US" dirty="0"/>
              <a:t>the words an author chooses to use in a piece of literature</a:t>
            </a:r>
          </a:p>
        </p:txBody>
      </p:sp>
      <p:pic>
        <p:nvPicPr>
          <p:cNvPr id="3076" name="Picture 4" descr="Image result for dictio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478813">
            <a:off x="3877511" y="3896270"/>
            <a:ext cx="21240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065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5402" y="982132"/>
            <a:ext cx="6761920" cy="1303867"/>
          </a:xfrm>
        </p:spPr>
        <p:txBody>
          <a:bodyPr>
            <a:noAutofit/>
          </a:bodyPr>
          <a:lstStyle/>
          <a:p>
            <a:r>
              <a:rPr lang="en-US" sz="8800" dirty="0"/>
              <a:t>Connotation</a:t>
            </a:r>
          </a:p>
        </p:txBody>
      </p:sp>
      <p:sp>
        <p:nvSpPr>
          <p:cNvPr id="14" name="Content Placeholder 13"/>
          <p:cNvSpPr>
            <a:spLocks noGrp="1"/>
          </p:cNvSpPr>
          <p:nvPr>
            <p:ph sz="half" idx="1"/>
          </p:nvPr>
        </p:nvSpPr>
        <p:spPr/>
        <p:txBody>
          <a:bodyPr/>
          <a:lstStyle/>
          <a:p>
            <a:r>
              <a:rPr lang="en-US" dirty="0"/>
              <a:t>What do you think of when you hear the word confident? What about conceited?  They both have the same denotation (dictionary definition) but they carry different thoughts and feelings with them.</a:t>
            </a:r>
          </a:p>
          <a:p>
            <a:endParaRPr lang="en-US" dirty="0"/>
          </a:p>
        </p:txBody>
      </p:sp>
      <p:pic>
        <p:nvPicPr>
          <p:cNvPr id="4098" name="Picture 2" descr="Image result for confid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98027" y="256032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9046277" y="3727323"/>
            <a:ext cx="2143125" cy="2143125"/>
          </a:xfrm>
          <a:prstGeom prst="rect">
            <a:avLst/>
          </a:prstGeom>
        </p:spPr>
      </p:pic>
    </p:spTree>
    <p:extLst>
      <p:ext uri="{BB962C8B-B14F-4D97-AF65-F5344CB8AC3E}">
        <p14:creationId xmlns:p14="http://schemas.microsoft.com/office/powerpoint/2010/main" val="3849511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Stereotype</a:t>
            </a:r>
          </a:p>
        </p:txBody>
      </p:sp>
      <p:sp>
        <p:nvSpPr>
          <p:cNvPr id="4" name="Text Placeholder 3"/>
          <p:cNvSpPr>
            <a:spLocks noGrp="1"/>
          </p:cNvSpPr>
          <p:nvPr>
            <p:ph type="body" sz="half" idx="2"/>
          </p:nvPr>
        </p:nvSpPr>
        <p:spPr/>
        <p:txBody>
          <a:bodyPr>
            <a:normAutofit/>
          </a:bodyPr>
          <a:lstStyle/>
          <a:p>
            <a:pPr algn="l"/>
            <a:r>
              <a:rPr lang="en-US" sz="2400" dirty="0"/>
              <a:t>A picture in your head or an opinion you have, about a person or group of people based on the actions or behaviors of others that are similar.</a:t>
            </a:r>
          </a:p>
        </p:txBody>
      </p:sp>
      <p:pic>
        <p:nvPicPr>
          <p:cNvPr id="5124" name="Picture 4" descr="Image result for stereotyp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4266" y="750198"/>
            <a:ext cx="3224982" cy="200993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stereotype "/>
          <p:cNvPicPr>
            <a:picLocks noChangeAspect="1" noChangeArrowheads="1"/>
          </p:cNvPicPr>
          <p:nvPr/>
        </p:nvPicPr>
        <p:blipFill rotWithShape="1">
          <a:blip r:embed="rId3">
            <a:extLst>
              <a:ext uri="{28A0092B-C50C-407E-A947-70E740481C1C}">
                <a14:useLocalDpi xmlns:a14="http://schemas.microsoft.com/office/drawing/2010/main" val="0"/>
              </a:ext>
            </a:extLst>
          </a:blip>
          <a:srcRect l="8327" t="6274" r="10175" b="7903"/>
          <a:stretch/>
        </p:blipFill>
        <p:spPr bwMode="auto">
          <a:xfrm>
            <a:off x="7010399" y="2760134"/>
            <a:ext cx="4253949" cy="316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33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58331" y="1993230"/>
            <a:ext cx="4389414" cy="1371600"/>
          </a:xfrm>
        </p:spPr>
        <p:txBody>
          <a:bodyPr>
            <a:noAutofit/>
          </a:bodyPr>
          <a:lstStyle/>
          <a:p>
            <a:br>
              <a:rPr lang="en-US" sz="4400" dirty="0"/>
            </a:br>
            <a:r>
              <a:rPr lang="en-US" sz="4400" dirty="0"/>
              <a:t>Flashcard</a:t>
            </a:r>
            <a:br>
              <a:rPr lang="en-US" sz="4400" dirty="0"/>
            </a:br>
            <a:r>
              <a:rPr lang="en-US" sz="4400" dirty="0"/>
              <a:t>INSTRUCTIONS</a:t>
            </a:r>
            <a:br>
              <a:rPr lang="en-US" sz="4400" dirty="0"/>
            </a:br>
            <a:endParaRPr lang="en-US" sz="4400" dirty="0"/>
          </a:p>
        </p:txBody>
      </p:sp>
      <p:sp>
        <p:nvSpPr>
          <p:cNvPr id="8" name="Text Placeholder 7"/>
          <p:cNvSpPr>
            <a:spLocks noGrp="1"/>
          </p:cNvSpPr>
          <p:nvPr>
            <p:ph type="body" sz="half" idx="2"/>
          </p:nvPr>
        </p:nvSpPr>
        <p:spPr/>
        <p:txBody>
          <a:bodyPr>
            <a:normAutofit fontScale="92500"/>
          </a:bodyPr>
          <a:lstStyle/>
          <a:p>
            <a:pPr marL="285750" indent="-285750" algn="l">
              <a:buFont typeface="Arial" panose="020B0604020202020204" pitchFamily="34" charset="0"/>
              <a:buChar char="•"/>
            </a:pPr>
            <a:r>
              <a:rPr lang="en-US" sz="1800" dirty="0"/>
              <a:t>As you are introduced to each term you need to create a notecard with the word on one side (the blank side) and the definition with an example on the other side (lined side).</a:t>
            </a:r>
          </a:p>
          <a:p>
            <a:pPr marL="285750" indent="-285750" algn="l">
              <a:buFont typeface="Arial" panose="020B0604020202020204" pitchFamily="34" charset="0"/>
              <a:buChar char="•"/>
            </a:pPr>
            <a:r>
              <a:rPr lang="en-US" sz="1800" dirty="0"/>
              <a:t>You will then hole punch the same corner on all cards and put a paperclip through it.</a:t>
            </a:r>
          </a:p>
        </p:txBody>
      </p:sp>
      <p:pic>
        <p:nvPicPr>
          <p:cNvPr id="10" name="Content Placeholder 9"/>
          <p:cNvPicPr>
            <a:picLocks noGrp="1" noChangeAspect="1"/>
          </p:cNvPicPr>
          <p:nvPr>
            <p:ph idx="1"/>
          </p:nvPr>
        </p:nvPicPr>
        <p:blipFill>
          <a:blip r:embed="rId2"/>
          <a:stretch>
            <a:fillRect/>
          </a:stretch>
        </p:blipFill>
        <p:spPr bwMode="auto">
          <a:xfrm>
            <a:off x="8721534" y="3062140"/>
            <a:ext cx="2820274" cy="26853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ote cards stu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559" y="660164"/>
            <a:ext cx="3422526" cy="5409332"/>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Image result for note cards study"/>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4"/>
          <a:stretch>
            <a:fillRect/>
          </a:stretch>
        </p:blipFill>
        <p:spPr>
          <a:xfrm>
            <a:off x="8721534" y="841944"/>
            <a:ext cx="2722019" cy="2038887"/>
          </a:xfrm>
          <a:prstGeom prst="rect">
            <a:avLst/>
          </a:prstGeom>
        </p:spPr>
      </p:pic>
    </p:spTree>
    <p:extLst>
      <p:ext uri="{BB962C8B-B14F-4D97-AF65-F5344CB8AC3E}">
        <p14:creationId xmlns:p14="http://schemas.microsoft.com/office/powerpoint/2010/main" val="2287175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477" y="1385590"/>
            <a:ext cx="3991849" cy="1371600"/>
          </a:xfrm>
        </p:spPr>
        <p:txBody>
          <a:bodyPr>
            <a:normAutofit fontScale="90000"/>
          </a:bodyPr>
          <a:lstStyle/>
          <a:p>
            <a:r>
              <a:rPr lang="en-US" sz="5400" dirty="0"/>
              <a:t>Foreshadowing </a:t>
            </a:r>
          </a:p>
        </p:txBody>
      </p:sp>
      <p:sp>
        <p:nvSpPr>
          <p:cNvPr id="4" name="Text Placeholder 3"/>
          <p:cNvSpPr>
            <a:spLocks noGrp="1"/>
          </p:cNvSpPr>
          <p:nvPr>
            <p:ph type="body" sz="half" idx="2"/>
          </p:nvPr>
        </p:nvSpPr>
        <p:spPr/>
        <p:txBody>
          <a:bodyPr>
            <a:normAutofit/>
          </a:bodyPr>
          <a:lstStyle/>
          <a:p>
            <a:pPr algn="l"/>
            <a:r>
              <a:rPr lang="en-US" sz="2400" dirty="0"/>
              <a:t>hinting at something that is or could happen in the future.</a:t>
            </a:r>
          </a:p>
        </p:txBody>
      </p:sp>
      <p:sp>
        <p:nvSpPr>
          <p:cNvPr id="7" name="Content Placeholder 6"/>
          <p:cNvSpPr>
            <a:spLocks noGrp="1"/>
          </p:cNvSpPr>
          <p:nvPr>
            <p:ph idx="1"/>
          </p:nvPr>
        </p:nvSpPr>
        <p:spPr/>
        <p:txBody>
          <a:bodyPr/>
          <a:lstStyle/>
          <a:p>
            <a:r>
              <a:rPr lang="en-US" dirty="0">
                <a:hlinkClick r:id="rId2"/>
              </a:rPr>
              <a:t>https://youtu.be/LRVRxvNYR7Y</a:t>
            </a:r>
            <a:endParaRPr lang="en-US" dirty="0"/>
          </a:p>
          <a:p>
            <a:endParaRPr lang="en-US" dirty="0"/>
          </a:p>
        </p:txBody>
      </p:sp>
    </p:spTree>
    <p:extLst>
      <p:ext uri="{BB962C8B-B14F-4D97-AF65-F5344CB8AC3E}">
        <p14:creationId xmlns:p14="http://schemas.microsoft.com/office/powerpoint/2010/main" val="1844814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Plot</a:t>
            </a:r>
          </a:p>
        </p:txBody>
      </p:sp>
      <p:sp>
        <p:nvSpPr>
          <p:cNvPr id="4" name="Text Placeholder 3"/>
          <p:cNvSpPr>
            <a:spLocks noGrp="1"/>
          </p:cNvSpPr>
          <p:nvPr>
            <p:ph type="body" sz="half" idx="2"/>
          </p:nvPr>
        </p:nvSpPr>
        <p:spPr/>
        <p:txBody>
          <a:bodyPr>
            <a:normAutofit/>
          </a:bodyPr>
          <a:lstStyle/>
          <a:p>
            <a:pPr algn="l"/>
            <a:r>
              <a:rPr lang="en-US" sz="3200" dirty="0"/>
              <a:t>the sequence of events in a story</a:t>
            </a:r>
          </a:p>
        </p:txBody>
      </p:sp>
      <p:pic>
        <p:nvPicPr>
          <p:cNvPr id="8" name="Content Placeholder 7"/>
          <p:cNvPicPr>
            <a:picLocks noGrp="1" noChangeAspect="1"/>
          </p:cNvPicPr>
          <p:nvPr>
            <p:ph idx="1"/>
          </p:nvPr>
        </p:nvPicPr>
        <p:blipFill rotWithShape="1">
          <a:blip r:embed="rId2"/>
          <a:srcRect l="2972" t="4250" r="5720" b="4622"/>
          <a:stretch/>
        </p:blipFill>
        <p:spPr>
          <a:xfrm>
            <a:off x="6016487" y="703401"/>
            <a:ext cx="4797288" cy="5570347"/>
          </a:xfrm>
        </p:spPr>
      </p:pic>
    </p:spTree>
    <p:extLst>
      <p:ext uri="{BB962C8B-B14F-4D97-AF65-F5344CB8AC3E}">
        <p14:creationId xmlns:p14="http://schemas.microsoft.com/office/powerpoint/2010/main" val="2937385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t>Metaphor</a:t>
            </a:r>
          </a:p>
        </p:txBody>
      </p:sp>
      <p:sp>
        <p:nvSpPr>
          <p:cNvPr id="5" name="Content Placeholder 4"/>
          <p:cNvSpPr>
            <a:spLocks noGrp="1"/>
          </p:cNvSpPr>
          <p:nvPr>
            <p:ph idx="1"/>
          </p:nvPr>
        </p:nvSpPr>
        <p:spPr>
          <a:xfrm>
            <a:off x="1295401" y="2556932"/>
            <a:ext cx="4787347" cy="3318936"/>
          </a:xfrm>
        </p:spPr>
        <p:txBody>
          <a:bodyPr/>
          <a:lstStyle/>
          <a:p>
            <a:r>
              <a:rPr lang="en-US" b="1" dirty="0"/>
              <a:t>a comparison of two unlike things not using “like” or “as”</a:t>
            </a:r>
          </a:p>
          <a:p>
            <a:r>
              <a:rPr lang="en-US" b="1" dirty="0"/>
              <a:t>calling one thing something else</a:t>
            </a:r>
          </a:p>
          <a:p>
            <a:pPr marL="0" indent="0">
              <a:buNone/>
            </a:pPr>
            <a:r>
              <a:rPr lang="en-US" dirty="0"/>
              <a:t>Example:  “In school I was a yellow balloon, smiling and lazy, floating above the classrooms. </a:t>
            </a:r>
          </a:p>
        </p:txBody>
      </p:sp>
      <p:pic>
        <p:nvPicPr>
          <p:cNvPr id="6148" name="Picture 4" descr="Image result for stargirl and leo"/>
          <p:cNvPicPr>
            <a:picLocks noChangeAspect="1" noChangeArrowheads="1"/>
          </p:cNvPicPr>
          <p:nvPr/>
        </p:nvPicPr>
        <p:blipFill rotWithShape="1">
          <a:blip r:embed="rId2">
            <a:extLst>
              <a:ext uri="{28A0092B-C50C-407E-A947-70E740481C1C}">
                <a14:useLocalDpi xmlns:a14="http://schemas.microsoft.com/office/drawing/2010/main" val="0"/>
              </a:ext>
            </a:extLst>
          </a:blip>
          <a:srcRect l="47529" r="11417"/>
          <a:stretch/>
        </p:blipFill>
        <p:spPr bwMode="auto">
          <a:xfrm>
            <a:off x="9370839" y="2690190"/>
            <a:ext cx="1907381" cy="34844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6082748" y="2556932"/>
            <a:ext cx="1577636" cy="2826598"/>
          </a:xfrm>
          <a:prstGeom prst="rect">
            <a:avLst/>
          </a:prstGeom>
        </p:spPr>
      </p:pic>
      <p:sp>
        <p:nvSpPr>
          <p:cNvPr id="8" name="TextBox 7"/>
          <p:cNvSpPr txBox="1"/>
          <p:nvPr/>
        </p:nvSpPr>
        <p:spPr>
          <a:xfrm>
            <a:off x="4672485" y="4906476"/>
            <a:ext cx="1940349" cy="954107"/>
          </a:xfrm>
          <a:prstGeom prst="rect">
            <a:avLst/>
          </a:prstGeom>
          <a:noFill/>
        </p:spPr>
        <p:txBody>
          <a:bodyPr wrap="square" rtlCol="0">
            <a:spAutoFit/>
          </a:bodyPr>
          <a:lstStyle/>
          <a:p>
            <a:r>
              <a:rPr lang="en-US" sz="2800" b="1" dirty="0"/>
              <a:t>Comparing this:</a:t>
            </a:r>
          </a:p>
        </p:txBody>
      </p:sp>
      <p:sp>
        <p:nvSpPr>
          <p:cNvPr id="9" name="Arrow: Right 8"/>
          <p:cNvSpPr/>
          <p:nvPr/>
        </p:nvSpPr>
        <p:spPr>
          <a:xfrm>
            <a:off x="5606796" y="439322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870578" y="2690190"/>
            <a:ext cx="1940349" cy="523220"/>
          </a:xfrm>
          <a:prstGeom prst="rect">
            <a:avLst/>
          </a:prstGeom>
          <a:noFill/>
        </p:spPr>
        <p:txBody>
          <a:bodyPr wrap="square" rtlCol="0">
            <a:spAutoFit/>
          </a:bodyPr>
          <a:lstStyle/>
          <a:p>
            <a:r>
              <a:rPr lang="en-US" sz="2800" b="1" dirty="0"/>
              <a:t>To this:</a:t>
            </a:r>
          </a:p>
        </p:txBody>
      </p:sp>
      <p:sp>
        <p:nvSpPr>
          <p:cNvPr id="10" name="Arrow: Right 9"/>
          <p:cNvSpPr/>
          <p:nvPr/>
        </p:nvSpPr>
        <p:spPr>
          <a:xfrm>
            <a:off x="8213261" y="348559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997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Theme</a:t>
            </a:r>
          </a:p>
        </p:txBody>
      </p:sp>
      <p:sp>
        <p:nvSpPr>
          <p:cNvPr id="3" name="Content Placeholder 2"/>
          <p:cNvSpPr>
            <a:spLocks noGrp="1"/>
          </p:cNvSpPr>
          <p:nvPr>
            <p:ph idx="1"/>
          </p:nvPr>
        </p:nvSpPr>
        <p:spPr>
          <a:xfrm>
            <a:off x="5166875" y="879798"/>
            <a:ext cx="5726411" cy="508736"/>
          </a:xfrm>
        </p:spPr>
        <p:txBody>
          <a:bodyPr>
            <a:noAutofit/>
          </a:bodyPr>
          <a:lstStyle/>
          <a:p>
            <a:pPr marL="0" indent="0">
              <a:buNone/>
            </a:pPr>
            <a:r>
              <a:rPr lang="en-US" sz="3200" b="1" dirty="0"/>
              <a:t>Two question theme generator:</a:t>
            </a:r>
          </a:p>
        </p:txBody>
      </p:sp>
      <p:sp>
        <p:nvSpPr>
          <p:cNvPr id="5" name="Text Placeholder 4"/>
          <p:cNvSpPr txBox="1">
            <a:spLocks noGrp="1"/>
          </p:cNvSpPr>
          <p:nvPr>
            <p:ph type="body" sz="half" idx="2"/>
          </p:nvPr>
        </p:nvSpPr>
        <p:spPr>
          <a:xfrm>
            <a:off x="1124477" y="2980015"/>
            <a:ext cx="3887789" cy="3877985"/>
          </a:xfrm>
          <a:prstGeom prst="rect">
            <a:avLst/>
          </a:prstGeom>
          <a:noFill/>
        </p:spPr>
        <p:txBody>
          <a:bodyPr wrap="square" rtlCol="0">
            <a:spAutoFit/>
          </a:bodyPr>
          <a:lstStyle/>
          <a:p>
            <a:pPr marL="342900" indent="-342900" algn="l" fontAlgn="base">
              <a:buFont typeface="Arial" panose="020B0604020202020204" pitchFamily="34" charset="0"/>
              <a:buChar char="•"/>
            </a:pPr>
            <a:r>
              <a:rPr lang="en-US" sz="2200" b="1" dirty="0"/>
              <a:t>moral or point of the story; what the author wants the reader to walk away with</a:t>
            </a:r>
          </a:p>
          <a:p>
            <a:pPr marL="342900" indent="-342900" algn="l">
              <a:buFont typeface="Arial" panose="020B0604020202020204" pitchFamily="34" charset="0"/>
              <a:buChar char="•"/>
            </a:pPr>
            <a:r>
              <a:rPr lang="en-US" sz="2200" dirty="0"/>
              <a:t>themes can be revealed by: </a:t>
            </a:r>
          </a:p>
          <a:p>
            <a:pPr algn="l">
              <a:spcBef>
                <a:spcPts val="0"/>
              </a:spcBef>
              <a:spcAft>
                <a:spcPts val="0"/>
              </a:spcAft>
            </a:pPr>
            <a:r>
              <a:rPr lang="en-US" sz="2200" dirty="0"/>
              <a:t>	- a story’s title </a:t>
            </a:r>
          </a:p>
          <a:p>
            <a:pPr algn="l">
              <a:spcBef>
                <a:spcPts val="0"/>
              </a:spcBef>
              <a:spcAft>
                <a:spcPts val="0"/>
              </a:spcAft>
            </a:pPr>
            <a:r>
              <a:rPr lang="en-US" sz="2200" dirty="0"/>
              <a:t>	- key phrases and statements 	about big ideas </a:t>
            </a:r>
          </a:p>
          <a:p>
            <a:pPr algn="l">
              <a:spcBef>
                <a:spcPts val="0"/>
              </a:spcBef>
              <a:spcAft>
                <a:spcPts val="0"/>
              </a:spcAft>
            </a:pPr>
            <a:r>
              <a:rPr lang="en-US" sz="2200" dirty="0"/>
              <a:t>	- the ways the characters 	change and the lessons they </a:t>
            </a:r>
          </a:p>
          <a:p>
            <a:endParaRPr lang="en-US" sz="2800" b="1" dirty="0"/>
          </a:p>
        </p:txBody>
      </p:sp>
      <p:sp>
        <p:nvSpPr>
          <p:cNvPr id="7" name="TextBox 6"/>
          <p:cNvSpPr txBox="1"/>
          <p:nvPr/>
        </p:nvSpPr>
        <p:spPr>
          <a:xfrm>
            <a:off x="5166875" y="1623760"/>
            <a:ext cx="6548046" cy="4154984"/>
          </a:xfrm>
          <a:prstGeom prst="rect">
            <a:avLst/>
          </a:prstGeom>
          <a:noFill/>
        </p:spPr>
        <p:txBody>
          <a:bodyPr wrap="square" rtlCol="0">
            <a:spAutoFit/>
          </a:bodyPr>
          <a:lstStyle/>
          <a:p>
            <a:r>
              <a:rPr lang="en-US" sz="2200" b="1" dirty="0"/>
              <a:t>1.  What is the story about? </a:t>
            </a:r>
          </a:p>
          <a:p>
            <a:r>
              <a:rPr lang="en-US" sz="2200" b="1" dirty="0">
                <a:solidFill>
                  <a:srgbClr val="FFC000"/>
                </a:solidFill>
              </a:rPr>
              <a:t>EX: Overcoming obstacles, growing up, dealing with </a:t>
            </a:r>
          </a:p>
          <a:p>
            <a:r>
              <a:rPr lang="en-US" sz="2200" b="1" dirty="0">
                <a:solidFill>
                  <a:srgbClr val="FFC000"/>
                </a:solidFill>
              </a:rPr>
              <a:t>death, love, or hate. The deeper meaning </a:t>
            </a:r>
          </a:p>
          <a:p>
            <a:endParaRPr lang="en-US" sz="2200" dirty="0"/>
          </a:p>
          <a:p>
            <a:r>
              <a:rPr lang="en-US" sz="2200" b="1" dirty="0"/>
              <a:t>2.  What is the author telling us about ___________?</a:t>
            </a:r>
            <a:r>
              <a:rPr lang="en-US" sz="2200" dirty="0"/>
              <a:t> </a:t>
            </a:r>
          </a:p>
          <a:p>
            <a:r>
              <a:rPr lang="en-US" sz="2200" b="1" dirty="0">
                <a:solidFill>
                  <a:srgbClr val="FFC000"/>
                </a:solidFill>
              </a:rPr>
              <a:t>EX: love, or death </a:t>
            </a:r>
          </a:p>
          <a:p>
            <a:endParaRPr lang="en-US" sz="2200" dirty="0"/>
          </a:p>
          <a:p>
            <a:r>
              <a:rPr lang="en-US" sz="2200" b="1" dirty="0"/>
              <a:t>The author’s name, the title of the book, and the answer to the question. </a:t>
            </a:r>
          </a:p>
          <a:p>
            <a:endParaRPr lang="en-US" sz="2200" dirty="0"/>
          </a:p>
          <a:p>
            <a:r>
              <a:rPr lang="en-US" sz="2200" b="1" dirty="0">
                <a:solidFill>
                  <a:srgbClr val="FFC000"/>
                </a:solidFill>
              </a:rPr>
              <a:t>EX: Ray Bradbury, in the novel Fahrenheit 451 is </a:t>
            </a:r>
          </a:p>
          <a:p>
            <a:r>
              <a:rPr lang="en-US" sz="2200" b="1" dirty="0">
                <a:solidFill>
                  <a:srgbClr val="FFC000"/>
                </a:solidFill>
              </a:rPr>
              <a:t>about____________ </a:t>
            </a:r>
          </a:p>
        </p:txBody>
      </p:sp>
    </p:spTree>
    <p:extLst>
      <p:ext uri="{BB962C8B-B14F-4D97-AF65-F5344CB8AC3E}">
        <p14:creationId xmlns:p14="http://schemas.microsoft.com/office/powerpoint/2010/main" val="361303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73214"/>
            <a:ext cx="9601196" cy="1303867"/>
          </a:xfrm>
        </p:spPr>
        <p:txBody>
          <a:bodyPr>
            <a:noAutofit/>
          </a:bodyPr>
          <a:lstStyle/>
          <a:p>
            <a:r>
              <a:rPr lang="en-US" sz="8800" dirty="0"/>
              <a:t>Flashback</a:t>
            </a:r>
          </a:p>
        </p:txBody>
      </p:sp>
      <p:sp>
        <p:nvSpPr>
          <p:cNvPr id="3" name="Content Placeholder 2"/>
          <p:cNvSpPr>
            <a:spLocks noGrp="1"/>
          </p:cNvSpPr>
          <p:nvPr>
            <p:ph idx="1"/>
          </p:nvPr>
        </p:nvSpPr>
        <p:spPr>
          <a:xfrm>
            <a:off x="1295401" y="2437663"/>
            <a:ext cx="9601196" cy="3318936"/>
          </a:xfrm>
        </p:spPr>
        <p:txBody>
          <a:bodyPr/>
          <a:lstStyle/>
          <a:p>
            <a:pPr marL="0" indent="0">
              <a:buNone/>
            </a:pPr>
            <a:r>
              <a:rPr lang="en-US" dirty="0"/>
              <a:t>Is a literary device in which an earlier event is inserted into the normal chronological order of a narrative. To put it simply it is a scene from the past.  </a:t>
            </a:r>
            <a:r>
              <a:rPr lang="en-US" b="1" dirty="0"/>
              <a:t>As you watch the following try to decide what makes it a flashback?</a:t>
            </a:r>
          </a:p>
        </p:txBody>
      </p:sp>
      <p:sp>
        <p:nvSpPr>
          <p:cNvPr id="4" name="Rectangle 3"/>
          <p:cNvSpPr/>
          <p:nvPr/>
        </p:nvSpPr>
        <p:spPr>
          <a:xfrm>
            <a:off x="1440086" y="4074954"/>
            <a:ext cx="2977290" cy="369332"/>
          </a:xfrm>
          <a:prstGeom prst="rect">
            <a:avLst/>
          </a:prstGeom>
        </p:spPr>
        <p:txBody>
          <a:bodyPr wrap="none">
            <a:spAutoFit/>
          </a:bodyPr>
          <a:lstStyle/>
          <a:p>
            <a:r>
              <a:rPr lang="en-US" dirty="0">
                <a:hlinkClick r:id="rId2"/>
              </a:rPr>
              <a:t>https://youtu.be/i5OfSami1jA</a:t>
            </a:r>
            <a:endParaRPr lang="en-US" dirty="0"/>
          </a:p>
        </p:txBody>
      </p:sp>
      <p:sp>
        <p:nvSpPr>
          <p:cNvPr id="5" name="Rectangle 4"/>
          <p:cNvSpPr/>
          <p:nvPr/>
        </p:nvSpPr>
        <p:spPr>
          <a:xfrm>
            <a:off x="1365546" y="5099638"/>
            <a:ext cx="3126369" cy="369332"/>
          </a:xfrm>
          <a:prstGeom prst="rect">
            <a:avLst/>
          </a:prstGeom>
        </p:spPr>
        <p:txBody>
          <a:bodyPr wrap="none">
            <a:spAutoFit/>
          </a:bodyPr>
          <a:lstStyle/>
          <a:p>
            <a:r>
              <a:rPr lang="en-US" dirty="0">
                <a:hlinkClick r:id="rId3"/>
              </a:rPr>
              <a:t>https://youtu.be/px0j1EHF8Y0</a:t>
            </a:r>
            <a:endParaRPr lang="en-US" dirty="0"/>
          </a:p>
        </p:txBody>
      </p:sp>
    </p:spTree>
    <p:extLst>
      <p:ext uri="{BB962C8B-B14F-4D97-AF65-F5344CB8AC3E}">
        <p14:creationId xmlns:p14="http://schemas.microsoft.com/office/powerpoint/2010/main" val="61873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95402" y="637580"/>
            <a:ext cx="9601196" cy="1303867"/>
          </a:xfrm>
        </p:spPr>
        <p:txBody>
          <a:bodyPr>
            <a:noAutofit/>
          </a:bodyPr>
          <a:lstStyle/>
          <a:p>
            <a:r>
              <a:rPr lang="en-US" sz="8800" dirty="0"/>
              <a:t>Characterization</a:t>
            </a:r>
          </a:p>
        </p:txBody>
      </p:sp>
      <p:sp>
        <p:nvSpPr>
          <p:cNvPr id="9" name="Text Placeholder 8"/>
          <p:cNvSpPr>
            <a:spLocks noGrp="1"/>
          </p:cNvSpPr>
          <p:nvPr>
            <p:ph type="body" idx="1"/>
          </p:nvPr>
        </p:nvSpPr>
        <p:spPr/>
        <p:txBody>
          <a:bodyPr/>
          <a:lstStyle/>
          <a:p>
            <a:r>
              <a:rPr lang="en-US" dirty="0"/>
              <a:t>Indirect 	</a:t>
            </a:r>
          </a:p>
        </p:txBody>
      </p:sp>
      <p:sp>
        <p:nvSpPr>
          <p:cNvPr id="10" name="Content Placeholder 9"/>
          <p:cNvSpPr>
            <a:spLocks noGrp="1"/>
          </p:cNvSpPr>
          <p:nvPr>
            <p:ph sz="half" idx="2"/>
          </p:nvPr>
        </p:nvSpPr>
        <p:spPr/>
        <p:txBody>
          <a:bodyPr>
            <a:normAutofit/>
          </a:bodyPr>
          <a:lstStyle/>
          <a:p>
            <a:r>
              <a:rPr lang="en-US" sz="3200" dirty="0"/>
              <a:t>the author shows us the character but allows us to interpret for ourselves what kind of person the character is</a:t>
            </a:r>
          </a:p>
        </p:txBody>
      </p:sp>
      <p:sp>
        <p:nvSpPr>
          <p:cNvPr id="11" name="Text Placeholder 10"/>
          <p:cNvSpPr>
            <a:spLocks noGrp="1"/>
          </p:cNvSpPr>
          <p:nvPr>
            <p:ph type="body" sz="quarter" idx="3"/>
          </p:nvPr>
        </p:nvSpPr>
        <p:spPr/>
        <p:txBody>
          <a:bodyPr/>
          <a:lstStyle/>
          <a:p>
            <a:r>
              <a:rPr lang="en-US" dirty="0"/>
              <a:t>Direct</a:t>
            </a:r>
          </a:p>
        </p:txBody>
      </p:sp>
      <p:sp>
        <p:nvSpPr>
          <p:cNvPr id="12" name="Content Placeholder 11"/>
          <p:cNvSpPr>
            <a:spLocks noGrp="1"/>
          </p:cNvSpPr>
          <p:nvPr>
            <p:ph sz="quarter" idx="4"/>
          </p:nvPr>
        </p:nvSpPr>
        <p:spPr>
          <a:xfrm>
            <a:off x="6180671" y="3284283"/>
            <a:ext cx="4718304" cy="2632605"/>
          </a:xfrm>
        </p:spPr>
        <p:txBody>
          <a:bodyPr/>
          <a:lstStyle/>
          <a:p>
            <a:r>
              <a:rPr lang="en-US" altLang="en-US" sz="3200" dirty="0"/>
              <a:t>the author tells readers directly what a character is like or what a person’s motives are </a:t>
            </a:r>
          </a:p>
          <a:p>
            <a:pPr marL="0" indent="0">
              <a:buNone/>
            </a:pPr>
            <a:endParaRPr lang="en-US" dirty="0"/>
          </a:p>
        </p:txBody>
      </p:sp>
      <p:sp>
        <p:nvSpPr>
          <p:cNvPr id="13" name="TextBox 12"/>
          <p:cNvSpPr txBox="1"/>
          <p:nvPr/>
        </p:nvSpPr>
        <p:spPr>
          <a:xfrm>
            <a:off x="1143188" y="1848959"/>
            <a:ext cx="10074965" cy="523220"/>
          </a:xfrm>
          <a:prstGeom prst="rect">
            <a:avLst/>
          </a:prstGeom>
          <a:noFill/>
        </p:spPr>
        <p:txBody>
          <a:bodyPr wrap="square" rtlCol="0">
            <a:spAutoFit/>
          </a:bodyPr>
          <a:lstStyle/>
          <a:p>
            <a:r>
              <a:rPr lang="en-US" sz="2800" dirty="0"/>
              <a:t>Is the process by which the writer reveals the personality of a character.  </a:t>
            </a:r>
          </a:p>
        </p:txBody>
      </p:sp>
    </p:spTree>
    <p:extLst>
      <p:ext uri="{BB962C8B-B14F-4D97-AF65-F5344CB8AC3E}">
        <p14:creationId xmlns:p14="http://schemas.microsoft.com/office/powerpoint/2010/main" val="60677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15819" y="980598"/>
            <a:ext cx="9601196" cy="1303867"/>
          </a:xfrm>
        </p:spPr>
        <p:txBody>
          <a:bodyPr>
            <a:normAutofit/>
          </a:bodyPr>
          <a:lstStyle/>
          <a:p>
            <a:r>
              <a:rPr lang="en-US" sz="5400" dirty="0"/>
              <a:t>Examples of Characterization</a:t>
            </a:r>
          </a:p>
        </p:txBody>
      </p:sp>
      <p:sp>
        <p:nvSpPr>
          <p:cNvPr id="8" name="Content Placeholder 7"/>
          <p:cNvSpPr>
            <a:spLocks noGrp="1"/>
          </p:cNvSpPr>
          <p:nvPr>
            <p:ph sz="half" idx="1"/>
          </p:nvPr>
        </p:nvSpPr>
        <p:spPr/>
        <p:txBody>
          <a:bodyPr>
            <a:normAutofit/>
          </a:bodyPr>
          <a:lstStyle/>
          <a:p>
            <a:pPr marL="0" indent="0" algn="ctr">
              <a:buNone/>
            </a:pPr>
            <a:r>
              <a:rPr lang="en-US" b="1" dirty="0"/>
              <a:t>Indirect</a:t>
            </a:r>
          </a:p>
          <a:p>
            <a:pPr marL="0" indent="0">
              <a:buNone/>
            </a:pPr>
            <a:r>
              <a:rPr lang="en-US" dirty="0"/>
              <a:t>For a full minute the three of them stood and looked at the little bundle; Hagrid's shoulders shook, Professor McGonagall blinked furiously, and the twinkling lights that usually shone from Dumbledore's eyes seemed to have gone out (Rawlings 16). </a:t>
            </a:r>
          </a:p>
        </p:txBody>
      </p:sp>
      <p:sp>
        <p:nvSpPr>
          <p:cNvPr id="9" name="Content Placeholder 8"/>
          <p:cNvSpPr>
            <a:spLocks noGrp="1"/>
          </p:cNvSpPr>
          <p:nvPr>
            <p:ph sz="half" idx="2"/>
          </p:nvPr>
        </p:nvSpPr>
        <p:spPr/>
        <p:txBody>
          <a:bodyPr>
            <a:normAutofit/>
          </a:bodyPr>
          <a:lstStyle/>
          <a:p>
            <a:pPr marL="0" indent="0" algn="ctr">
              <a:buNone/>
            </a:pPr>
            <a:r>
              <a:rPr lang="en-US" b="1" dirty="0"/>
              <a:t>Direct</a:t>
            </a:r>
          </a:p>
          <a:p>
            <a:pPr marL="0" indent="0">
              <a:buNone/>
            </a:pPr>
            <a:r>
              <a:rPr lang="en-US" dirty="0"/>
              <a:t>Voldemort was an evil wizard who wants to kill Harry Potter.</a:t>
            </a:r>
          </a:p>
        </p:txBody>
      </p:sp>
      <p:pic>
        <p:nvPicPr>
          <p:cNvPr id="11" name="Picture 10"/>
          <p:cNvPicPr>
            <a:picLocks noChangeAspect="1"/>
          </p:cNvPicPr>
          <p:nvPr/>
        </p:nvPicPr>
        <p:blipFill>
          <a:blip r:embed="rId2"/>
          <a:stretch>
            <a:fillRect/>
          </a:stretch>
        </p:blipFill>
        <p:spPr>
          <a:xfrm>
            <a:off x="6807957" y="3985817"/>
            <a:ext cx="2814345" cy="1992177"/>
          </a:xfrm>
          <a:prstGeom prst="rect">
            <a:avLst/>
          </a:prstGeom>
        </p:spPr>
      </p:pic>
      <p:pic>
        <p:nvPicPr>
          <p:cNvPr id="15" name="Picture 14"/>
          <p:cNvPicPr>
            <a:picLocks noChangeAspect="1"/>
          </p:cNvPicPr>
          <p:nvPr/>
        </p:nvPicPr>
        <p:blipFill>
          <a:blip r:embed="rId3"/>
          <a:stretch>
            <a:fillRect/>
          </a:stretch>
        </p:blipFill>
        <p:spPr>
          <a:xfrm>
            <a:off x="575387" y="980598"/>
            <a:ext cx="2426313" cy="1579722"/>
          </a:xfrm>
          <a:prstGeom prst="rect">
            <a:avLst/>
          </a:prstGeom>
        </p:spPr>
      </p:pic>
    </p:spTree>
    <p:extLst>
      <p:ext uri="{BB962C8B-B14F-4D97-AF65-F5344CB8AC3E}">
        <p14:creationId xmlns:p14="http://schemas.microsoft.com/office/powerpoint/2010/main" val="358306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015" y="1433258"/>
            <a:ext cx="6241816" cy="1371600"/>
          </a:xfrm>
        </p:spPr>
        <p:txBody>
          <a:bodyPr>
            <a:noAutofit/>
          </a:bodyPr>
          <a:lstStyle/>
          <a:p>
            <a:r>
              <a:rPr lang="en-US" sz="8800" dirty="0"/>
              <a:t>Setting</a:t>
            </a:r>
          </a:p>
        </p:txBody>
      </p:sp>
      <p:sp>
        <p:nvSpPr>
          <p:cNvPr id="3" name="Content Placeholder 2"/>
          <p:cNvSpPr>
            <a:spLocks noGrp="1"/>
          </p:cNvSpPr>
          <p:nvPr>
            <p:ph type="body" sz="half" idx="2"/>
          </p:nvPr>
        </p:nvSpPr>
        <p:spPr>
          <a:xfrm>
            <a:off x="1137015" y="2915968"/>
            <a:ext cx="6241816" cy="1828800"/>
          </a:xfrm>
        </p:spPr>
        <p:txBody>
          <a:bodyPr>
            <a:noAutofit/>
          </a:bodyPr>
          <a:lstStyle/>
          <a:p>
            <a:pPr marL="285750" indent="-285750" algn="l">
              <a:buFont typeface="Arial" panose="020B0604020202020204" pitchFamily="34" charset="0"/>
              <a:buChar char="•"/>
            </a:pPr>
            <a:r>
              <a:rPr lang="en-US" sz="2400" dirty="0"/>
              <a:t>The time and place in which the events of a work of literature take place.  </a:t>
            </a:r>
          </a:p>
          <a:p>
            <a:pPr marL="285750" indent="-285750" algn="l">
              <a:buFont typeface="Arial" panose="020B0604020202020204" pitchFamily="34" charset="0"/>
              <a:buChar char="•"/>
            </a:pPr>
            <a:r>
              <a:rPr lang="en-US" sz="2400" dirty="0"/>
              <a:t>Setting is important to a narrative.  Think about horror stories-they don’t usually take place at midday on a sunny day!  They are usually set late at night on a stormy evening-why?</a:t>
            </a:r>
          </a:p>
        </p:txBody>
      </p:sp>
      <p:pic>
        <p:nvPicPr>
          <p:cNvPr id="3074" name="Picture 2" descr="Image result for beach picture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7919" r="17919"/>
          <a:stretch>
            <a:fillRect/>
          </a:stretch>
        </p:blipFill>
        <p:spPr bwMode="auto">
          <a:xfrm>
            <a:off x="7851446" y="717843"/>
            <a:ext cx="3320799" cy="517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71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oAutofit/>
          </a:bodyPr>
          <a:lstStyle/>
          <a:p>
            <a:r>
              <a:rPr lang="en-US" sz="6600" dirty="0"/>
              <a:t>Setting Continued </a:t>
            </a:r>
          </a:p>
        </p:txBody>
      </p:sp>
      <p:sp>
        <p:nvSpPr>
          <p:cNvPr id="6" name="Text Placeholder 5"/>
          <p:cNvSpPr>
            <a:spLocks noGrp="1"/>
          </p:cNvSpPr>
          <p:nvPr>
            <p:ph type="body" sz="half" idx="2"/>
          </p:nvPr>
        </p:nvSpPr>
        <p:spPr>
          <a:xfrm>
            <a:off x="1293811" y="3031065"/>
            <a:ext cx="3718455" cy="2438404"/>
          </a:xfrm>
        </p:spPr>
        <p:txBody>
          <a:bodyPr/>
          <a:lstStyle/>
          <a:p>
            <a:pPr algn="l"/>
            <a:r>
              <a:rPr lang="en-US" dirty="0"/>
              <a:t>With a partner, brainstorm a scary setting and list details from the following categories.</a:t>
            </a:r>
          </a:p>
          <a:p>
            <a:pPr marL="285750" indent="-285750" algn="l">
              <a:buFont typeface="Arial" panose="020B0604020202020204" pitchFamily="34" charset="0"/>
              <a:buChar char="•"/>
            </a:pPr>
            <a:r>
              <a:rPr lang="en-US" dirty="0"/>
              <a:t>Time</a:t>
            </a:r>
          </a:p>
          <a:p>
            <a:pPr marL="285750" indent="-285750" algn="l">
              <a:buFont typeface="Arial" panose="020B0604020202020204" pitchFamily="34" charset="0"/>
              <a:buChar char="•"/>
            </a:pPr>
            <a:r>
              <a:rPr lang="en-US" dirty="0"/>
              <a:t>Weather</a:t>
            </a:r>
          </a:p>
          <a:p>
            <a:pPr marL="285750" indent="-285750" algn="l">
              <a:buFont typeface="Arial" panose="020B0604020202020204" pitchFamily="34" charset="0"/>
              <a:buChar char="•"/>
            </a:pPr>
            <a:r>
              <a:rPr lang="en-US" dirty="0"/>
              <a:t>Location</a:t>
            </a:r>
          </a:p>
          <a:p>
            <a:pPr marL="285750" indent="-285750" algn="l">
              <a:buFont typeface="Arial" panose="020B0604020202020204" pitchFamily="34" charset="0"/>
              <a:buChar char="•"/>
            </a:pPr>
            <a:r>
              <a:rPr lang="en-US" dirty="0"/>
              <a:t>Imagery-think sights, sounds, smells</a:t>
            </a:r>
          </a:p>
          <a:p>
            <a:pPr marL="285750" indent="-285750" algn="l">
              <a:buFont typeface="Arial" panose="020B0604020202020204" pitchFamily="34" charset="0"/>
              <a:buChar char="•"/>
            </a:pPr>
            <a:r>
              <a:rPr lang="en-US" dirty="0"/>
              <a:t>Mood</a:t>
            </a:r>
          </a:p>
        </p:txBody>
      </p:sp>
      <p:pic>
        <p:nvPicPr>
          <p:cNvPr id="7" name="Picture Placeholder 4"/>
          <p:cNvPicPr>
            <a:picLocks noGrp="1" noChangeAspect="1"/>
          </p:cNvPicPr>
          <p:nvPr>
            <p:ph idx="1"/>
          </p:nvPr>
        </p:nvPicPr>
        <p:blipFill>
          <a:blip r:embed="rId2"/>
          <a:stretch>
            <a:fillRect/>
          </a:stretch>
        </p:blipFill>
        <p:spPr>
          <a:xfrm>
            <a:off x="5920154" y="942535"/>
            <a:ext cx="5064369" cy="5064369"/>
          </a:xfrm>
          <a:prstGeom prst="roundRect">
            <a:avLst>
              <a:gd name="adj" fmla="val 5000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pic>
    </p:spTree>
    <p:extLst>
      <p:ext uri="{BB962C8B-B14F-4D97-AF65-F5344CB8AC3E}">
        <p14:creationId xmlns:p14="http://schemas.microsoft.com/office/powerpoint/2010/main" val="1658172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Antagonist/Protagonist</a:t>
            </a:r>
          </a:p>
        </p:txBody>
      </p:sp>
      <p:sp>
        <p:nvSpPr>
          <p:cNvPr id="3" name="Text Placeholder 2"/>
          <p:cNvSpPr>
            <a:spLocks noGrp="1"/>
          </p:cNvSpPr>
          <p:nvPr>
            <p:ph type="body" idx="1"/>
          </p:nvPr>
        </p:nvSpPr>
        <p:spPr/>
        <p:txBody>
          <a:bodyPr/>
          <a:lstStyle/>
          <a:p>
            <a:r>
              <a:rPr lang="en-US" b="1" dirty="0"/>
              <a:t>Antagonist-ANTI</a:t>
            </a:r>
          </a:p>
        </p:txBody>
      </p:sp>
      <p:sp>
        <p:nvSpPr>
          <p:cNvPr id="4" name="Content Placeholder 3"/>
          <p:cNvSpPr>
            <a:spLocks noGrp="1"/>
          </p:cNvSpPr>
          <p:nvPr>
            <p:ph sz="half" idx="2"/>
          </p:nvPr>
        </p:nvSpPr>
        <p:spPr/>
        <p:txBody>
          <a:bodyPr/>
          <a:lstStyle/>
          <a:p>
            <a:pPr marL="0" indent="0">
              <a:buNone/>
            </a:pPr>
            <a:r>
              <a:rPr lang="en-US" sz="3200" dirty="0"/>
              <a:t>Is a character in a work of literature who opposes the main character.  </a:t>
            </a:r>
            <a:r>
              <a:rPr lang="en-US" dirty="0"/>
              <a:t>	</a:t>
            </a:r>
          </a:p>
        </p:txBody>
      </p:sp>
      <p:sp>
        <p:nvSpPr>
          <p:cNvPr id="5" name="Text Placeholder 4"/>
          <p:cNvSpPr>
            <a:spLocks noGrp="1"/>
          </p:cNvSpPr>
          <p:nvPr>
            <p:ph type="body" sz="quarter" idx="3"/>
          </p:nvPr>
        </p:nvSpPr>
        <p:spPr/>
        <p:txBody>
          <a:bodyPr/>
          <a:lstStyle/>
          <a:p>
            <a:r>
              <a:rPr lang="en-US" b="1" dirty="0"/>
              <a:t>Protagonist-PRO</a:t>
            </a:r>
          </a:p>
        </p:txBody>
      </p:sp>
      <p:sp>
        <p:nvSpPr>
          <p:cNvPr id="6" name="Content Placeholder 5"/>
          <p:cNvSpPr>
            <a:spLocks noGrp="1"/>
          </p:cNvSpPr>
          <p:nvPr>
            <p:ph sz="quarter" idx="4"/>
          </p:nvPr>
        </p:nvSpPr>
        <p:spPr/>
        <p:txBody>
          <a:bodyPr>
            <a:normAutofit/>
          </a:bodyPr>
          <a:lstStyle/>
          <a:p>
            <a:pPr marL="0" indent="0">
              <a:buNone/>
            </a:pPr>
            <a:r>
              <a:rPr lang="en-US" sz="3200" dirty="0"/>
              <a:t>Is the leading character, or one of the major characters in a work of literature.</a:t>
            </a:r>
          </a:p>
        </p:txBody>
      </p:sp>
      <p:pic>
        <p:nvPicPr>
          <p:cNvPr id="8" name="Picture 7"/>
          <p:cNvPicPr>
            <a:picLocks noChangeAspect="1"/>
          </p:cNvPicPr>
          <p:nvPr/>
        </p:nvPicPr>
        <p:blipFill>
          <a:blip r:embed="rId2"/>
          <a:stretch>
            <a:fillRect/>
          </a:stretch>
        </p:blipFill>
        <p:spPr>
          <a:xfrm>
            <a:off x="8539823" y="733424"/>
            <a:ext cx="2943225" cy="1552575"/>
          </a:xfrm>
          <a:prstGeom prst="rect">
            <a:avLst/>
          </a:prstGeom>
        </p:spPr>
      </p:pic>
      <p:pic>
        <p:nvPicPr>
          <p:cNvPr id="9" name="Picture 8"/>
          <p:cNvPicPr>
            <a:picLocks noChangeAspect="1"/>
          </p:cNvPicPr>
          <p:nvPr/>
        </p:nvPicPr>
        <p:blipFill>
          <a:blip r:embed="rId3"/>
          <a:stretch>
            <a:fillRect/>
          </a:stretch>
        </p:blipFill>
        <p:spPr>
          <a:xfrm>
            <a:off x="500136" y="929215"/>
            <a:ext cx="3257550" cy="1409700"/>
          </a:xfrm>
          <a:prstGeom prst="rect">
            <a:avLst/>
          </a:prstGeom>
        </p:spPr>
      </p:pic>
    </p:spTree>
    <p:extLst>
      <p:ext uri="{BB962C8B-B14F-4D97-AF65-F5344CB8AC3E}">
        <p14:creationId xmlns:p14="http://schemas.microsoft.com/office/powerpoint/2010/main" val="42414554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15856</TotalTime>
  <Words>1360</Words>
  <Application>Microsoft Office PowerPoint</Application>
  <PresentationFormat>Widescreen</PresentationFormat>
  <Paragraphs>156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ＭＳ Ｐゴシック</vt:lpstr>
      <vt:lpstr>Arial</vt:lpstr>
      <vt:lpstr>Garamond</vt:lpstr>
      <vt:lpstr>Times New Roman</vt:lpstr>
      <vt:lpstr>Organic</vt:lpstr>
      <vt:lpstr>Literary Terms</vt:lpstr>
      <vt:lpstr>What are literary devices?</vt:lpstr>
      <vt:lpstr> Flashcard INSTRUCTIONS </vt:lpstr>
      <vt:lpstr>Flashback</vt:lpstr>
      <vt:lpstr>Characterization</vt:lpstr>
      <vt:lpstr>Examples of Characterization</vt:lpstr>
      <vt:lpstr>Setting</vt:lpstr>
      <vt:lpstr>Setting Continued </vt:lpstr>
      <vt:lpstr>Antagonist/Protagonist</vt:lpstr>
      <vt:lpstr>                       Point-of-View</vt:lpstr>
      <vt:lpstr>Allusion</vt:lpstr>
      <vt:lpstr>            Personification</vt:lpstr>
      <vt:lpstr>Dialect</vt:lpstr>
      <vt:lpstr>Dialogue</vt:lpstr>
      <vt:lpstr>Conflict</vt:lpstr>
      <vt:lpstr>Identify the type of conflict in the following images.</vt:lpstr>
      <vt:lpstr>                Imagery</vt:lpstr>
      <vt:lpstr>Mood</vt:lpstr>
      <vt:lpstr>Examples of Mood</vt:lpstr>
      <vt:lpstr>APPLY</vt:lpstr>
      <vt:lpstr>Suspense</vt:lpstr>
      <vt:lpstr>Hyperbole</vt:lpstr>
      <vt:lpstr>Foil</vt:lpstr>
      <vt:lpstr>Simile </vt:lpstr>
      <vt:lpstr>Symbol</vt:lpstr>
      <vt:lpstr>Ironic</vt:lpstr>
      <vt:lpstr>Diction</vt:lpstr>
      <vt:lpstr>Connotation</vt:lpstr>
      <vt:lpstr>Stereotype</vt:lpstr>
      <vt:lpstr>Foreshadowing </vt:lpstr>
      <vt:lpstr>Plot</vt:lpstr>
      <vt:lpstr>Metaphor</vt:lpstr>
      <vt:lpstr>Theme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Terms</dc:title>
  <dc:creator>Jennings, Jennifer</dc:creator>
  <cp:lastModifiedBy>Jennings, Jennifer</cp:lastModifiedBy>
  <cp:revision>86</cp:revision>
  <dcterms:created xsi:type="dcterms:W3CDTF">2016-09-12T19:55:51Z</dcterms:created>
  <dcterms:modified xsi:type="dcterms:W3CDTF">2017-09-13T18:01:52Z</dcterms:modified>
</cp:coreProperties>
</file>