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sldIdLst>
    <p:sldId id="256" r:id="rId2"/>
    <p:sldId id="257" r:id="rId3"/>
    <p:sldId id="262" r:id="rId4"/>
    <p:sldId id="263" r:id="rId5"/>
    <p:sldId id="264" r:id="rId6"/>
    <p:sldId id="265" r:id="rId7"/>
    <p:sldId id="266" r:id="rId8"/>
    <p:sldId id="267" r:id="rId9"/>
    <p:sldId id="268" r:id="rId10"/>
    <p:sldId id="269" r:id="rId11"/>
    <p:sldId id="261" r:id="rId12"/>
    <p:sldId id="260" r:id="rId13"/>
    <p:sldId id="259"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6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8A1663-7765-4EF4-B97F-A02E70C6265E}"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23262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8A1663-7765-4EF4-B97F-A02E70C6265E}"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59862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8A1663-7765-4EF4-B97F-A02E70C6265E}"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23374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8A1663-7765-4EF4-B97F-A02E70C6265E}"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94958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48A1663-7765-4EF4-B97F-A02E70C6265E}" type="datetimeFigureOut">
              <a:rPr lang="en-US" smtClean="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86889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48A1663-7765-4EF4-B97F-A02E70C6265E}" type="datetimeFigureOut">
              <a:rPr lang="en-US" smtClean="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44588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940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062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174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D67DAC-232D-4042-B5C0-E64770A42A28}"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805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123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smtClean="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584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smtClean="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0824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641207D-C9F3-42EA-960B-DC9955B358C7}" type="datetimeFigureOut">
              <a:rPr lang="en-US" smtClean="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912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8827A6-8947-4115-8D9E-E89B1EC0518D}"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9009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60A6F-F31A-4CA3-B222-0B3C224FF998}"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177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48A1663-7765-4EF4-B97F-A02E70C6265E}" type="datetimeFigureOut">
              <a:rPr lang="en-US" smtClean="0"/>
              <a:t>11/14/2016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609793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a Myth</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7070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Autofit/>
          </a:bodyPr>
          <a:lstStyle/>
          <a:p>
            <a:r>
              <a:rPr lang="en-US" sz="8800" dirty="0"/>
              <a:t>Dialogue</a:t>
            </a:r>
          </a:p>
        </p:txBody>
      </p:sp>
      <p:sp>
        <p:nvSpPr>
          <p:cNvPr id="5" name="Content Placeholder 2"/>
          <p:cNvSpPr>
            <a:spLocks noGrp="1"/>
          </p:cNvSpPr>
          <p:nvPr>
            <p:ph sz="half" idx="4294967295"/>
          </p:nvPr>
        </p:nvSpPr>
        <p:spPr>
          <a:xfrm>
            <a:off x="1298447" y="2560320"/>
            <a:ext cx="5679127" cy="3770142"/>
          </a:xfrm>
          <a:prstGeom prst="rect">
            <a:avLst/>
          </a:prstGeom>
        </p:spPr>
        <p:txBody>
          <a:bodyPr>
            <a:normAutofit fontScale="92500" lnSpcReduction="10000"/>
          </a:bodyPr>
          <a:lstStyle/>
          <a:p>
            <a:r>
              <a:rPr lang="en-US" b="1" dirty="0"/>
              <a:t>It is a conversation between two or more people in a work of literature</a:t>
            </a:r>
          </a:p>
          <a:p>
            <a:r>
              <a:rPr lang="en-US" dirty="0"/>
              <a:t> It is not just words spoken; instead, dialogue reflects an active choice made on the part of each character to instigate conflict and resolve problems, ask and answer questions, and push the narrative along in numerous ways. The way that characters speak hints at their underlying psychoses, desires, motivations, opinions, and so on. </a:t>
            </a:r>
          </a:p>
        </p:txBody>
      </p:sp>
      <p:pic>
        <p:nvPicPr>
          <p:cNvPr id="6" name="Content Placeholder 7"/>
          <p:cNvPicPr>
            <a:picLocks noGrp="1" noChangeAspect="1"/>
          </p:cNvPicPr>
          <p:nvPr>
            <p:ph sz="half" idx="4294967295"/>
          </p:nvPr>
        </p:nvPicPr>
        <p:blipFill>
          <a:blip r:embed="rId2"/>
          <a:stretch>
            <a:fillRect/>
          </a:stretch>
        </p:blipFill>
        <p:spPr bwMode="auto">
          <a:xfrm>
            <a:off x="7312024" y="2505962"/>
            <a:ext cx="3203576" cy="336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9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Exposition</a:t>
            </a:r>
          </a:p>
        </p:txBody>
      </p:sp>
      <p:sp>
        <p:nvSpPr>
          <p:cNvPr id="3" name="Content Placeholder 2"/>
          <p:cNvSpPr>
            <a:spLocks noGrp="1"/>
          </p:cNvSpPr>
          <p:nvPr>
            <p:ph sz="quarter" idx="13"/>
          </p:nvPr>
        </p:nvSpPr>
        <p:spPr/>
        <p:txBody>
          <a:bodyPr>
            <a:normAutofit fontScale="92500" lnSpcReduction="20000"/>
          </a:bodyPr>
          <a:lstStyle/>
          <a:p>
            <a:pPr marL="0" indent="0">
              <a:buNone/>
            </a:pPr>
            <a:r>
              <a:rPr lang="en-US" sz="4000" dirty="0"/>
              <a:t>Is the introduction to characters and setting</a:t>
            </a:r>
          </a:p>
          <a:p>
            <a:r>
              <a:rPr lang="en-US" sz="4000" dirty="0"/>
              <a:t>Be sure to create a mood</a:t>
            </a:r>
          </a:p>
          <a:p>
            <a:r>
              <a:rPr lang="en-US" sz="4000" dirty="0"/>
              <a:t>You don’t want more than two or three characters</a:t>
            </a:r>
          </a:p>
          <a:p>
            <a:endParaRPr lang="en-US" sz="4000" dirty="0"/>
          </a:p>
          <a:p>
            <a:pPr marL="0" indent="0">
              <a:buNone/>
            </a:pPr>
            <a:endParaRPr lang="en-US" sz="4000" dirty="0"/>
          </a:p>
        </p:txBody>
      </p:sp>
    </p:spTree>
    <p:extLst>
      <p:ext uri="{BB962C8B-B14F-4D97-AF65-F5344CB8AC3E}">
        <p14:creationId xmlns:p14="http://schemas.microsoft.com/office/powerpoint/2010/main" val="232417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199" y="212763"/>
            <a:ext cx="6711697" cy="1737360"/>
          </a:xfrm>
        </p:spPr>
        <p:txBody>
          <a:bodyPr>
            <a:normAutofit/>
          </a:bodyPr>
          <a:lstStyle/>
          <a:p>
            <a:pPr algn="ctr"/>
            <a:r>
              <a:rPr lang="en-US" sz="7200" dirty="0"/>
              <a:t>Setting</a:t>
            </a:r>
          </a:p>
        </p:txBody>
      </p:sp>
      <p:sp>
        <p:nvSpPr>
          <p:cNvPr id="9" name="Content Placeholder 8"/>
          <p:cNvSpPr>
            <a:spLocks noGrp="1"/>
          </p:cNvSpPr>
          <p:nvPr>
            <p:ph sz="quarter" idx="13"/>
          </p:nvPr>
        </p:nvSpPr>
        <p:spPr>
          <a:xfrm>
            <a:off x="838200" y="2110154"/>
            <a:ext cx="6711696" cy="3283481"/>
          </a:xfrm>
        </p:spPr>
        <p:txBody>
          <a:bodyPr>
            <a:normAutofit fontScale="92500" lnSpcReduction="20000"/>
          </a:bodyPr>
          <a:lstStyle/>
          <a:p>
            <a:r>
              <a:rPr lang="en-US" sz="2800" dirty="0"/>
              <a:t>The time and place in which the events of a work of literature take place.</a:t>
            </a:r>
          </a:p>
          <a:p>
            <a:r>
              <a:rPr lang="en-US" sz="2800" dirty="0"/>
              <a:t>Needs to be a long time ago before most natural </a:t>
            </a:r>
            <a:r>
              <a:rPr lang="en-US" sz="2800" dirty="0" err="1"/>
              <a:t>phenomenons</a:t>
            </a:r>
            <a:r>
              <a:rPr lang="en-US" sz="2800" dirty="0"/>
              <a:t> were created or existed </a:t>
            </a:r>
          </a:p>
          <a:p>
            <a:pPr marL="0" indent="0">
              <a:buNone/>
            </a:pPr>
            <a:r>
              <a:rPr lang="en-US" sz="2800" dirty="0"/>
              <a:t>Ex:  A long, long time ago….</a:t>
            </a:r>
          </a:p>
          <a:p>
            <a:pPr marL="0" indent="0">
              <a:buNone/>
            </a:pPr>
            <a:r>
              <a:rPr lang="en-US" sz="2800" dirty="0"/>
              <a:t>In ancient times….</a:t>
            </a:r>
          </a:p>
          <a:p>
            <a:pPr marL="0" indent="0">
              <a:buNone/>
            </a:pPr>
            <a:endParaRPr lang="en-US" sz="2800" dirty="0"/>
          </a:p>
        </p:txBody>
      </p:sp>
      <p:pic>
        <p:nvPicPr>
          <p:cNvPr id="11" name="Picture 2" descr="Image result for beach pictures"/>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17919" r="17919"/>
          <a:stretch>
            <a:fillRect/>
          </a:stretch>
        </p:blipFill>
        <p:spPr bwMode="auto">
          <a:xfrm>
            <a:off x="8872538" y="841375"/>
            <a:ext cx="3319462" cy="51752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666240" y="5553666"/>
            <a:ext cx="6096000" cy="523220"/>
          </a:xfrm>
          <a:prstGeom prst="rect">
            <a:avLst/>
          </a:prstGeom>
        </p:spPr>
        <p:txBody>
          <a:bodyPr>
            <a:spAutoFit/>
          </a:bodyPr>
          <a:lstStyle/>
          <a:p>
            <a:r>
              <a:rPr lang="en-US" sz="2800" dirty="0"/>
              <a:t>Any more?</a:t>
            </a:r>
            <a:endParaRPr lang="en-US" sz="2800" dirty="0"/>
          </a:p>
        </p:txBody>
      </p:sp>
    </p:spTree>
    <p:extLst>
      <p:ext uri="{BB962C8B-B14F-4D97-AF65-F5344CB8AC3E}">
        <p14:creationId xmlns:p14="http://schemas.microsoft.com/office/powerpoint/2010/main" val="120659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301752"/>
            <a:ext cx="10058400" cy="1609344"/>
          </a:xfrm>
        </p:spPr>
        <p:txBody>
          <a:bodyPr>
            <a:normAutofit/>
          </a:bodyPr>
          <a:lstStyle/>
          <a:p>
            <a:pPr algn="ctr"/>
            <a:r>
              <a:rPr lang="en-US" sz="6000" dirty="0"/>
              <a:t>Characterization</a:t>
            </a:r>
            <a:endParaRPr lang="en-US" sz="6000" dirty="0"/>
          </a:p>
        </p:txBody>
      </p:sp>
      <p:sp>
        <p:nvSpPr>
          <p:cNvPr id="5" name="Text Placeholder 4"/>
          <p:cNvSpPr>
            <a:spLocks noGrp="1"/>
          </p:cNvSpPr>
          <p:nvPr>
            <p:ph type="body" idx="1"/>
          </p:nvPr>
        </p:nvSpPr>
        <p:spPr/>
        <p:txBody>
          <a:bodyPr/>
          <a:lstStyle/>
          <a:p>
            <a:r>
              <a:rPr lang="en-US" dirty="0"/>
              <a:t>Indirect 	</a:t>
            </a:r>
          </a:p>
        </p:txBody>
      </p:sp>
      <p:sp>
        <p:nvSpPr>
          <p:cNvPr id="6" name="Content Placeholder 5"/>
          <p:cNvSpPr>
            <a:spLocks noGrp="1"/>
          </p:cNvSpPr>
          <p:nvPr>
            <p:ph sz="quarter" idx="13"/>
          </p:nvPr>
        </p:nvSpPr>
        <p:spPr/>
        <p:txBody>
          <a:bodyPr>
            <a:normAutofit fontScale="77500" lnSpcReduction="20000"/>
          </a:bodyPr>
          <a:lstStyle/>
          <a:p>
            <a:r>
              <a:rPr lang="en-US" sz="3600" dirty="0"/>
              <a:t>the author shows us the character but allows us to interpret for ourselves what kind of person the character is</a:t>
            </a:r>
          </a:p>
          <a:p>
            <a:endParaRPr lang="en-US" dirty="0"/>
          </a:p>
        </p:txBody>
      </p:sp>
      <p:sp>
        <p:nvSpPr>
          <p:cNvPr id="7" name="Text Placeholder 6"/>
          <p:cNvSpPr>
            <a:spLocks noGrp="1"/>
          </p:cNvSpPr>
          <p:nvPr>
            <p:ph type="body" sz="quarter" idx="3"/>
          </p:nvPr>
        </p:nvSpPr>
        <p:spPr/>
        <p:txBody>
          <a:bodyPr/>
          <a:lstStyle/>
          <a:p>
            <a:r>
              <a:rPr lang="en-US" dirty="0"/>
              <a:t>Direct</a:t>
            </a:r>
          </a:p>
        </p:txBody>
      </p:sp>
      <p:sp>
        <p:nvSpPr>
          <p:cNvPr id="8" name="Content Placeholder 7"/>
          <p:cNvSpPr>
            <a:spLocks noGrp="1"/>
          </p:cNvSpPr>
          <p:nvPr>
            <p:ph sz="quarter" idx="14"/>
          </p:nvPr>
        </p:nvSpPr>
        <p:spPr/>
        <p:txBody>
          <a:bodyPr>
            <a:normAutofit fontScale="92500" lnSpcReduction="20000"/>
          </a:bodyPr>
          <a:lstStyle/>
          <a:p>
            <a:r>
              <a:rPr lang="en-US" altLang="en-US" sz="3600" dirty="0"/>
              <a:t>the author tells readers directly what a character is like or what a person’s motives are </a:t>
            </a:r>
          </a:p>
          <a:p>
            <a:endParaRPr lang="en-US" dirty="0"/>
          </a:p>
        </p:txBody>
      </p:sp>
      <p:sp>
        <p:nvSpPr>
          <p:cNvPr id="9" name="Rectangle 8"/>
          <p:cNvSpPr/>
          <p:nvPr/>
        </p:nvSpPr>
        <p:spPr>
          <a:xfrm>
            <a:off x="1643268" y="1401925"/>
            <a:ext cx="8282609" cy="400110"/>
          </a:xfrm>
          <a:prstGeom prst="rect">
            <a:avLst/>
          </a:prstGeom>
        </p:spPr>
        <p:txBody>
          <a:bodyPr wrap="square">
            <a:spAutoFit/>
          </a:bodyPr>
          <a:lstStyle/>
          <a:p>
            <a:r>
              <a:rPr lang="en-US" sz="2000" dirty="0"/>
              <a:t>Is the process by which the writer reveals the personality of a character.  </a:t>
            </a:r>
          </a:p>
        </p:txBody>
      </p:sp>
    </p:spTree>
    <p:extLst>
      <p:ext uri="{BB962C8B-B14F-4D97-AF65-F5344CB8AC3E}">
        <p14:creationId xmlns:p14="http://schemas.microsoft.com/office/powerpoint/2010/main" val="351199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08"/>
          <p:cNvSpPr>
            <a:spLocks noGrp="1"/>
          </p:cNvSpPr>
          <p:nvPr>
            <p:ph type="title"/>
          </p:nvPr>
        </p:nvSpPr>
        <p:spPr>
          <a:xfrm>
            <a:off x="1069848" y="696667"/>
            <a:ext cx="10058400" cy="1609344"/>
          </a:xfrm>
        </p:spPr>
        <p:txBody>
          <a:bodyPr>
            <a:normAutofit/>
          </a:bodyPr>
          <a:lstStyle/>
          <a:p>
            <a:r>
              <a:rPr lang="en-US" dirty="0"/>
              <a:t>From the stories that we have read so far, what are some elements we could utilize in our story?</a:t>
            </a:r>
          </a:p>
        </p:txBody>
      </p:sp>
      <p:sp>
        <p:nvSpPr>
          <p:cNvPr id="110" name="TextBox 109"/>
          <p:cNvSpPr txBox="1"/>
          <p:nvPr/>
        </p:nvSpPr>
        <p:spPr>
          <a:xfrm>
            <a:off x="1775791" y="2553271"/>
            <a:ext cx="5287618" cy="369332"/>
          </a:xfrm>
          <a:prstGeom prst="rect">
            <a:avLst/>
          </a:prstGeom>
          <a:noFill/>
        </p:spPr>
        <p:txBody>
          <a:bodyPr wrap="square" rtlCol="0">
            <a:spAutoFit/>
          </a:bodyPr>
          <a:lstStyle/>
          <a:p>
            <a:r>
              <a:rPr lang="en-US" dirty="0"/>
              <a:t>trickery </a:t>
            </a:r>
          </a:p>
        </p:txBody>
      </p:sp>
      <p:sp>
        <p:nvSpPr>
          <p:cNvPr id="114" name="TextBox 113"/>
          <p:cNvSpPr txBox="1"/>
          <p:nvPr/>
        </p:nvSpPr>
        <p:spPr>
          <a:xfrm>
            <a:off x="2020956" y="4114800"/>
            <a:ext cx="5287618" cy="369332"/>
          </a:xfrm>
          <a:prstGeom prst="rect">
            <a:avLst/>
          </a:prstGeom>
          <a:noFill/>
        </p:spPr>
        <p:txBody>
          <a:bodyPr wrap="square" rtlCol="0">
            <a:spAutoFit/>
          </a:bodyPr>
          <a:lstStyle/>
          <a:p>
            <a:r>
              <a:rPr lang="en-US" dirty="0"/>
              <a:t>animal character</a:t>
            </a:r>
          </a:p>
        </p:txBody>
      </p:sp>
      <p:sp>
        <p:nvSpPr>
          <p:cNvPr id="116" name="TextBox 115"/>
          <p:cNvSpPr txBox="1"/>
          <p:nvPr/>
        </p:nvSpPr>
        <p:spPr>
          <a:xfrm>
            <a:off x="5042451" y="3603727"/>
            <a:ext cx="5287618" cy="369332"/>
          </a:xfrm>
          <a:prstGeom prst="rect">
            <a:avLst/>
          </a:prstGeom>
          <a:noFill/>
        </p:spPr>
        <p:txBody>
          <a:bodyPr wrap="square" rtlCol="0">
            <a:spAutoFit/>
          </a:bodyPr>
          <a:lstStyle/>
          <a:p>
            <a:r>
              <a:rPr lang="en-US" dirty="0"/>
              <a:t>transformation/shapeshifter</a:t>
            </a:r>
          </a:p>
        </p:txBody>
      </p:sp>
      <p:sp>
        <p:nvSpPr>
          <p:cNvPr id="117" name="TextBox 116"/>
          <p:cNvSpPr txBox="1"/>
          <p:nvPr/>
        </p:nvSpPr>
        <p:spPr>
          <a:xfrm>
            <a:off x="1941443" y="3571461"/>
            <a:ext cx="5287618" cy="369332"/>
          </a:xfrm>
          <a:prstGeom prst="rect">
            <a:avLst/>
          </a:prstGeom>
          <a:noFill/>
        </p:spPr>
        <p:txBody>
          <a:bodyPr wrap="square" rtlCol="0">
            <a:spAutoFit/>
          </a:bodyPr>
          <a:lstStyle/>
          <a:p>
            <a:r>
              <a:rPr lang="en-US" dirty="0"/>
              <a:t>Set in the past</a:t>
            </a:r>
          </a:p>
        </p:txBody>
      </p:sp>
      <p:sp>
        <p:nvSpPr>
          <p:cNvPr id="118" name="TextBox 117"/>
          <p:cNvSpPr txBox="1"/>
          <p:nvPr/>
        </p:nvSpPr>
        <p:spPr>
          <a:xfrm>
            <a:off x="4876800" y="2677189"/>
            <a:ext cx="5287618" cy="369332"/>
          </a:xfrm>
          <a:prstGeom prst="rect">
            <a:avLst/>
          </a:prstGeom>
          <a:noFill/>
        </p:spPr>
        <p:txBody>
          <a:bodyPr wrap="square" rtlCol="0">
            <a:spAutoFit/>
          </a:bodyPr>
          <a:lstStyle/>
          <a:p>
            <a:r>
              <a:rPr lang="en-US" dirty="0"/>
              <a:t>magical powers/superpower</a:t>
            </a:r>
          </a:p>
        </p:txBody>
      </p:sp>
      <p:sp>
        <p:nvSpPr>
          <p:cNvPr id="119" name="TextBox 118"/>
          <p:cNvSpPr txBox="1"/>
          <p:nvPr/>
        </p:nvSpPr>
        <p:spPr>
          <a:xfrm>
            <a:off x="5579164" y="4901443"/>
            <a:ext cx="5287618" cy="369332"/>
          </a:xfrm>
          <a:prstGeom prst="rect">
            <a:avLst/>
          </a:prstGeom>
          <a:noFill/>
        </p:spPr>
        <p:txBody>
          <a:bodyPr wrap="square" rtlCol="0">
            <a:spAutoFit/>
          </a:bodyPr>
          <a:lstStyle/>
          <a:p>
            <a:r>
              <a:rPr lang="en-US" dirty="0"/>
              <a:t>mythological creatures</a:t>
            </a:r>
          </a:p>
        </p:txBody>
      </p:sp>
      <p:sp>
        <p:nvSpPr>
          <p:cNvPr id="120" name="TextBox 119"/>
          <p:cNvSpPr txBox="1"/>
          <p:nvPr/>
        </p:nvSpPr>
        <p:spPr>
          <a:xfrm>
            <a:off x="8587408" y="3326047"/>
            <a:ext cx="5287618" cy="369332"/>
          </a:xfrm>
          <a:prstGeom prst="rect">
            <a:avLst/>
          </a:prstGeom>
          <a:noFill/>
        </p:spPr>
        <p:txBody>
          <a:bodyPr wrap="square" rtlCol="0">
            <a:spAutoFit/>
          </a:bodyPr>
          <a:lstStyle/>
          <a:p>
            <a:r>
              <a:rPr lang="en-US" dirty="0"/>
              <a:t>theme/moral/lesson</a:t>
            </a:r>
          </a:p>
        </p:txBody>
      </p:sp>
    </p:spTree>
    <p:extLst>
      <p:ext uri="{BB962C8B-B14F-4D97-AF65-F5344CB8AC3E}">
        <p14:creationId xmlns:p14="http://schemas.microsoft.com/office/powerpoint/2010/main" val="306815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fill="hold"/>
                                        <p:tgtEl>
                                          <p:spTgt spid="110"/>
                                        </p:tgtEl>
                                        <p:attrNameLst>
                                          <p:attrName>ppt_x</p:attrName>
                                        </p:attrNameLst>
                                      </p:cBhvr>
                                      <p:tavLst>
                                        <p:tav tm="0">
                                          <p:val>
                                            <p:strVal val="#ppt_x"/>
                                          </p:val>
                                        </p:tav>
                                        <p:tav tm="100000">
                                          <p:val>
                                            <p:strVal val="#ppt_x"/>
                                          </p:val>
                                        </p:tav>
                                      </p:tavLst>
                                    </p:anim>
                                    <p:anim calcmode="lin" valueType="num">
                                      <p:cBhvr additive="base">
                                        <p:cTn id="14"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cBhvr additive="base">
                                        <p:cTn id="19" dur="500" fill="hold"/>
                                        <p:tgtEl>
                                          <p:spTgt spid="114"/>
                                        </p:tgtEl>
                                        <p:attrNameLst>
                                          <p:attrName>ppt_x</p:attrName>
                                        </p:attrNameLst>
                                      </p:cBhvr>
                                      <p:tavLst>
                                        <p:tav tm="0">
                                          <p:val>
                                            <p:strVal val="#ppt_x"/>
                                          </p:val>
                                        </p:tav>
                                        <p:tav tm="100000">
                                          <p:val>
                                            <p:strVal val="#ppt_x"/>
                                          </p:val>
                                        </p:tav>
                                      </p:tavLst>
                                    </p:anim>
                                    <p:anim calcmode="lin" valueType="num">
                                      <p:cBhvr additive="base">
                                        <p:cTn id="20"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7"/>
                                        </p:tgtEl>
                                        <p:attrNameLst>
                                          <p:attrName>style.visibility</p:attrName>
                                        </p:attrNameLst>
                                      </p:cBhvr>
                                      <p:to>
                                        <p:strVal val="visible"/>
                                      </p:to>
                                    </p:set>
                                    <p:anim calcmode="lin" valueType="num">
                                      <p:cBhvr additive="base">
                                        <p:cTn id="25" dur="500" fill="hold"/>
                                        <p:tgtEl>
                                          <p:spTgt spid="117"/>
                                        </p:tgtEl>
                                        <p:attrNameLst>
                                          <p:attrName>ppt_x</p:attrName>
                                        </p:attrNameLst>
                                      </p:cBhvr>
                                      <p:tavLst>
                                        <p:tav tm="0">
                                          <p:val>
                                            <p:strVal val="#ppt_x"/>
                                          </p:val>
                                        </p:tav>
                                        <p:tav tm="100000">
                                          <p:val>
                                            <p:strVal val="#ppt_x"/>
                                          </p:val>
                                        </p:tav>
                                      </p:tavLst>
                                    </p:anim>
                                    <p:anim calcmode="lin" valueType="num">
                                      <p:cBhvr additive="base">
                                        <p:cTn id="2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ppt_x"/>
                                          </p:val>
                                        </p:tav>
                                        <p:tav tm="100000">
                                          <p:val>
                                            <p:strVal val="#ppt_x"/>
                                          </p:val>
                                        </p:tav>
                                      </p:tavLst>
                                    </p:anim>
                                    <p:anim calcmode="lin" valueType="num">
                                      <p:cBhvr additive="base">
                                        <p:cTn id="32"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
                                            <p:txEl>
                                              <p:pRg st="0" end="0"/>
                                            </p:txEl>
                                          </p:spTgt>
                                        </p:tgtEl>
                                        <p:attrNameLst>
                                          <p:attrName>style.visibility</p:attrName>
                                        </p:attrNameLst>
                                      </p:cBhvr>
                                      <p:to>
                                        <p:strVal val="visible"/>
                                      </p:to>
                                    </p:set>
                                    <p:anim calcmode="lin" valueType="num">
                                      <p:cBhvr additive="base">
                                        <p:cTn id="37"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4" grpId="0"/>
      <p:bldP spid="116" grpId="0"/>
      <p:bldP spid="117" grpId="0"/>
      <p:bldP spid="1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required in our myth?</a:t>
            </a:r>
          </a:p>
        </p:txBody>
      </p:sp>
      <p:sp>
        <p:nvSpPr>
          <p:cNvPr id="3" name="Content Placeholder 2"/>
          <p:cNvSpPr>
            <a:spLocks noGrp="1"/>
          </p:cNvSpPr>
          <p:nvPr>
            <p:ph sz="quarter" idx="13"/>
          </p:nvPr>
        </p:nvSpPr>
        <p:spPr>
          <a:xfrm>
            <a:off x="2434822" y="2261882"/>
            <a:ext cx="10058400" cy="648296"/>
          </a:xfrm>
        </p:spPr>
        <p:txBody>
          <a:bodyPr>
            <a:normAutofit fontScale="92500" lnSpcReduction="10000"/>
          </a:bodyPr>
          <a:lstStyle/>
          <a:p>
            <a:pPr marL="0" indent="0">
              <a:buNone/>
            </a:pPr>
            <a:r>
              <a:rPr lang="en-US" sz="3600" dirty="0"/>
              <a:t>Theme:  lesson or moral of the story</a:t>
            </a:r>
          </a:p>
          <a:p>
            <a:endParaRPr lang="en-US" dirty="0"/>
          </a:p>
        </p:txBody>
      </p:sp>
      <p:sp>
        <p:nvSpPr>
          <p:cNvPr id="4" name="Content Placeholder 2"/>
          <p:cNvSpPr txBox="1">
            <a:spLocks/>
          </p:cNvSpPr>
          <p:nvPr/>
        </p:nvSpPr>
        <p:spPr>
          <a:xfrm>
            <a:off x="745170" y="3320995"/>
            <a:ext cx="10058400" cy="6482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3600" dirty="0"/>
              <a:t>Flawed Character</a:t>
            </a:r>
          </a:p>
        </p:txBody>
      </p:sp>
      <p:sp>
        <p:nvSpPr>
          <p:cNvPr id="5" name="Content Placeholder 2"/>
          <p:cNvSpPr txBox="1">
            <a:spLocks/>
          </p:cNvSpPr>
          <p:nvPr/>
        </p:nvSpPr>
        <p:spPr>
          <a:xfrm>
            <a:off x="4541918" y="4137197"/>
            <a:ext cx="10058400" cy="6482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3600" dirty="0"/>
              <a:t>Natural Phenomenon </a:t>
            </a:r>
          </a:p>
        </p:txBody>
      </p:sp>
      <p:sp>
        <p:nvSpPr>
          <p:cNvPr id="6" name="Content Placeholder 2"/>
          <p:cNvSpPr txBox="1">
            <a:spLocks/>
          </p:cNvSpPr>
          <p:nvPr/>
        </p:nvSpPr>
        <p:spPr>
          <a:xfrm>
            <a:off x="1228874" y="5688364"/>
            <a:ext cx="10058400" cy="6482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3600" dirty="0"/>
              <a:t>Four Literary Devices</a:t>
            </a:r>
          </a:p>
        </p:txBody>
      </p:sp>
    </p:spTree>
    <p:extLst>
      <p:ext uri="{BB962C8B-B14F-4D97-AF65-F5344CB8AC3E}">
        <p14:creationId xmlns:p14="http://schemas.microsoft.com/office/powerpoint/2010/main" val="339129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13773" y="1099929"/>
            <a:ext cx="4784661" cy="724539"/>
          </a:xfrm>
        </p:spPr>
        <p:txBody>
          <a:bodyPr>
            <a:normAutofit/>
          </a:bodyPr>
          <a:lstStyle/>
          <a:p>
            <a:r>
              <a:rPr lang="en-US" sz="4400" dirty="0"/>
              <a:t>Personification</a:t>
            </a:r>
            <a:r>
              <a:rPr lang="en-US" sz="3600" dirty="0"/>
              <a:t> </a:t>
            </a:r>
          </a:p>
        </p:txBody>
      </p:sp>
      <p:pic>
        <p:nvPicPr>
          <p:cNvPr id="14" name="Content Placeholder 13"/>
          <p:cNvPicPr>
            <a:picLocks noGrp="1" noChangeAspect="1"/>
          </p:cNvPicPr>
          <p:nvPr>
            <p:ph sz="quarter" idx="13"/>
          </p:nvPr>
        </p:nvPicPr>
        <p:blipFill>
          <a:blip r:embed="rId2"/>
          <a:stretch>
            <a:fillRect/>
          </a:stretch>
        </p:blipFill>
        <p:spPr>
          <a:xfrm>
            <a:off x="5805576" y="1195754"/>
            <a:ext cx="5525832" cy="4290646"/>
          </a:xfrm>
        </p:spPr>
      </p:pic>
      <p:sp>
        <p:nvSpPr>
          <p:cNvPr id="12" name="Text Placeholder 11"/>
          <p:cNvSpPr>
            <a:spLocks noGrp="1"/>
          </p:cNvSpPr>
          <p:nvPr>
            <p:ph type="body" sz="half" idx="2"/>
          </p:nvPr>
        </p:nvSpPr>
        <p:spPr>
          <a:xfrm>
            <a:off x="913774" y="2063007"/>
            <a:ext cx="4599130" cy="3661932"/>
          </a:xfrm>
        </p:spPr>
        <p:txBody>
          <a:bodyPr>
            <a:normAutofit fontScale="92500" lnSpcReduction="20000"/>
          </a:bodyPr>
          <a:lstStyle/>
          <a:p>
            <a:pPr algn="l"/>
            <a:r>
              <a:rPr lang="en-US" sz="2600" dirty="0"/>
              <a:t>It is when an author gives human characteristics to a nonhuman thing.</a:t>
            </a:r>
          </a:p>
          <a:p>
            <a:pPr lvl="0" algn="l">
              <a:buClr>
                <a:schemeClr val="dk1"/>
              </a:buClr>
              <a:buSzPct val="25000"/>
            </a:pPr>
            <a:r>
              <a:rPr lang="en-US" sz="2600" b="1" dirty="0">
                <a:solidFill>
                  <a:schemeClr val="dk2"/>
                </a:solidFill>
                <a:ea typeface="Arial"/>
                <a:cs typeface="Arial"/>
                <a:sym typeface="Arial"/>
              </a:rPr>
              <a:t>Examples:</a:t>
            </a:r>
          </a:p>
          <a:p>
            <a:pPr lvl="0" algn="l">
              <a:buClr>
                <a:schemeClr val="dk1"/>
              </a:buClr>
              <a:buSzPct val="25000"/>
            </a:pPr>
            <a:r>
              <a:rPr lang="en-US" sz="2600" dirty="0">
                <a:solidFill>
                  <a:schemeClr val="dk1"/>
                </a:solidFill>
                <a:ea typeface="Times New Roman"/>
                <a:cs typeface="Times New Roman"/>
                <a:sym typeface="Times New Roman"/>
              </a:rPr>
              <a:t>My car </a:t>
            </a:r>
            <a:r>
              <a:rPr lang="en-US" sz="2600" u="sng" dirty="0">
                <a:solidFill>
                  <a:schemeClr val="dk1"/>
                </a:solidFill>
                <a:ea typeface="Times New Roman"/>
                <a:cs typeface="Times New Roman"/>
                <a:sym typeface="Times New Roman"/>
              </a:rPr>
              <a:t>drank</a:t>
            </a:r>
            <a:r>
              <a:rPr lang="en-US" sz="2600" dirty="0">
                <a:solidFill>
                  <a:schemeClr val="dk1"/>
                </a:solidFill>
                <a:ea typeface="Times New Roman"/>
                <a:cs typeface="Times New Roman"/>
                <a:sym typeface="Times New Roman"/>
              </a:rPr>
              <a:t> the gasoline in one gulp.</a:t>
            </a:r>
            <a:br>
              <a:rPr lang="en-US" sz="2600" dirty="0">
                <a:solidFill>
                  <a:schemeClr val="dk1"/>
                </a:solidFill>
                <a:ea typeface="Times New Roman"/>
                <a:cs typeface="Times New Roman"/>
                <a:sym typeface="Times New Roman"/>
              </a:rPr>
            </a:br>
            <a:r>
              <a:rPr lang="en-US" sz="2600" dirty="0">
                <a:solidFill>
                  <a:schemeClr val="dk1"/>
                </a:solidFill>
                <a:ea typeface="Times New Roman"/>
                <a:cs typeface="Times New Roman"/>
                <a:sym typeface="Times New Roman"/>
              </a:rPr>
              <a:t>The cat </a:t>
            </a:r>
            <a:r>
              <a:rPr lang="en-US" sz="2600" u="sng" dirty="0">
                <a:solidFill>
                  <a:schemeClr val="dk1"/>
                </a:solidFill>
                <a:ea typeface="Times New Roman"/>
                <a:cs typeface="Times New Roman"/>
                <a:sym typeface="Times New Roman"/>
              </a:rPr>
              <a:t>laughed</a:t>
            </a:r>
            <a:r>
              <a:rPr lang="en-US" sz="2600" dirty="0">
                <a:solidFill>
                  <a:schemeClr val="dk1"/>
                </a:solidFill>
                <a:ea typeface="Times New Roman"/>
                <a:cs typeface="Times New Roman"/>
                <a:sym typeface="Times New Roman"/>
              </a:rPr>
              <a:t>.</a:t>
            </a:r>
            <a:br>
              <a:rPr lang="en-US" sz="2600" dirty="0">
                <a:solidFill>
                  <a:schemeClr val="dk1"/>
                </a:solidFill>
                <a:ea typeface="Times New Roman"/>
                <a:cs typeface="Times New Roman"/>
                <a:sym typeface="Times New Roman"/>
              </a:rPr>
            </a:br>
            <a:r>
              <a:rPr lang="en-US" sz="2600" dirty="0">
                <a:solidFill>
                  <a:schemeClr val="dk1"/>
                </a:solidFill>
                <a:ea typeface="Times New Roman"/>
                <a:cs typeface="Times New Roman"/>
                <a:sym typeface="Times New Roman"/>
              </a:rPr>
              <a:t>The newspaper headline </a:t>
            </a:r>
            <a:r>
              <a:rPr lang="en-US" sz="2600" u="sng" dirty="0">
                <a:solidFill>
                  <a:schemeClr val="dk1"/>
                </a:solidFill>
                <a:ea typeface="Times New Roman"/>
                <a:cs typeface="Times New Roman"/>
                <a:sym typeface="Times New Roman"/>
              </a:rPr>
              <a:t>glared</a:t>
            </a:r>
            <a:r>
              <a:rPr lang="en-US" sz="2600" dirty="0">
                <a:solidFill>
                  <a:schemeClr val="dk1"/>
                </a:solidFill>
                <a:ea typeface="Times New Roman"/>
                <a:cs typeface="Times New Roman"/>
                <a:sym typeface="Times New Roman"/>
              </a:rPr>
              <a:t> at me.</a:t>
            </a:r>
          </a:p>
          <a:p>
            <a:pPr algn="l"/>
            <a:endParaRPr lang="en-US" dirty="0"/>
          </a:p>
        </p:txBody>
      </p:sp>
    </p:spTree>
    <p:extLst>
      <p:ext uri="{BB962C8B-B14F-4D97-AF65-F5344CB8AC3E}">
        <p14:creationId xmlns:p14="http://schemas.microsoft.com/office/powerpoint/2010/main" val="369763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Hyperbole</a:t>
            </a:r>
            <a:endParaRPr lang="en-US" sz="5400" dirty="0"/>
          </a:p>
        </p:txBody>
      </p:sp>
      <p:sp>
        <p:nvSpPr>
          <p:cNvPr id="5" name="Content Placeholder 4"/>
          <p:cNvSpPr>
            <a:spLocks noGrp="1"/>
          </p:cNvSpPr>
          <p:nvPr>
            <p:ph sz="quarter" idx="13"/>
          </p:nvPr>
        </p:nvSpPr>
        <p:spPr/>
        <p:txBody>
          <a:bodyPr/>
          <a:lstStyle/>
          <a:p>
            <a:pPr marL="0" indent="0">
              <a:buNone/>
            </a:pPr>
            <a:endParaRPr lang="en-US" dirty="0"/>
          </a:p>
        </p:txBody>
      </p:sp>
      <p:pic>
        <p:nvPicPr>
          <p:cNvPr id="6" name="Content Placeholder 5"/>
          <p:cNvPicPr>
            <a:picLocks noChangeAspect="1"/>
          </p:cNvPicPr>
          <p:nvPr/>
        </p:nvPicPr>
        <p:blipFill>
          <a:blip r:embed="rId2"/>
          <a:stretch>
            <a:fillRect/>
          </a:stretch>
        </p:blipFill>
        <p:spPr bwMode="auto">
          <a:xfrm>
            <a:off x="5158927" y="600075"/>
            <a:ext cx="3151636" cy="330993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hyperbol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7972425" y="3270734"/>
            <a:ext cx="3586163" cy="2871788"/>
          </a:xfrm>
          <a:prstGeom prst="rect">
            <a:avLst/>
          </a:prstGeom>
        </p:spPr>
      </p:pic>
      <p:sp>
        <p:nvSpPr>
          <p:cNvPr id="9" name="AutoShape 6" descr="Image result for hyperbole"/>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8457224" y="719910"/>
            <a:ext cx="2803199" cy="2430990"/>
          </a:xfrm>
          <a:prstGeom prst="rect">
            <a:avLst/>
          </a:prstGeom>
        </p:spPr>
      </p:pic>
      <p:sp>
        <p:nvSpPr>
          <p:cNvPr id="11" name="AutoShape 8" descr="Image result for hyperbole"/>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5"/>
          <a:stretch>
            <a:fillRect/>
          </a:stretch>
        </p:blipFill>
        <p:spPr>
          <a:xfrm>
            <a:off x="5158927" y="3910012"/>
            <a:ext cx="2813498" cy="2253040"/>
          </a:xfrm>
          <a:prstGeom prst="rect">
            <a:avLst/>
          </a:prstGeom>
        </p:spPr>
      </p:pic>
      <p:sp>
        <p:nvSpPr>
          <p:cNvPr id="13" name="Text Placeholder 3"/>
          <p:cNvSpPr>
            <a:spLocks noGrp="1"/>
          </p:cNvSpPr>
          <p:nvPr>
            <p:ph type="body" sz="half" idx="2"/>
          </p:nvPr>
        </p:nvSpPr>
        <p:spPr/>
        <p:txBody>
          <a:bodyPr/>
          <a:lstStyle/>
          <a:p>
            <a:pPr algn="l"/>
            <a:r>
              <a:rPr lang="en-US" sz="3200" dirty="0">
                <a:solidFill>
                  <a:schemeClr val="dk2"/>
                </a:solidFill>
                <a:ea typeface="Arial"/>
                <a:cs typeface="Arial"/>
                <a:sym typeface="Arial"/>
              </a:rPr>
              <a:t>is an obvious </a:t>
            </a:r>
            <a:r>
              <a:rPr lang="en-US" sz="3200" u="sng" dirty="0">
                <a:solidFill>
                  <a:schemeClr val="dk2"/>
                </a:solidFill>
                <a:ea typeface="Arial"/>
                <a:cs typeface="Arial"/>
                <a:sym typeface="Arial"/>
              </a:rPr>
              <a:t>exaggeration</a:t>
            </a:r>
            <a:r>
              <a:rPr lang="en-US" sz="3200" dirty="0">
                <a:solidFill>
                  <a:schemeClr val="dk2"/>
                </a:solidFill>
                <a:ea typeface="Arial"/>
                <a:cs typeface="Arial"/>
                <a:sym typeface="Arial"/>
              </a:rPr>
              <a:t> or overstatement; not to be taken literally</a:t>
            </a:r>
            <a:endParaRPr lang="en-US" sz="3200" dirty="0"/>
          </a:p>
          <a:p>
            <a:endParaRPr lang="en-US" dirty="0"/>
          </a:p>
        </p:txBody>
      </p:sp>
    </p:spTree>
    <p:extLst>
      <p:ext uri="{BB962C8B-B14F-4D97-AF65-F5344CB8AC3E}">
        <p14:creationId xmlns:p14="http://schemas.microsoft.com/office/powerpoint/2010/main" val="30854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a:t>Simile</a:t>
            </a:r>
          </a:p>
        </p:txBody>
      </p:sp>
      <p:sp>
        <p:nvSpPr>
          <p:cNvPr id="4" name="Text Placeholder 11"/>
          <p:cNvSpPr txBox="1">
            <a:spLocks/>
          </p:cNvSpPr>
          <p:nvPr/>
        </p:nvSpPr>
        <p:spPr>
          <a:xfrm>
            <a:off x="781879" y="2796209"/>
            <a:ext cx="4230388" cy="3458817"/>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A comparison using </a:t>
            </a:r>
            <a:r>
              <a:rPr lang="en-US" b="1" dirty="0"/>
              <a:t>like</a:t>
            </a:r>
            <a:r>
              <a:rPr lang="en-US" dirty="0"/>
              <a:t> or </a:t>
            </a:r>
            <a:r>
              <a:rPr lang="en-US" b="1" dirty="0"/>
              <a:t>as</a:t>
            </a:r>
          </a:p>
          <a:p>
            <a:r>
              <a:rPr lang="en-US" b="1" dirty="0"/>
              <a:t>EXAMPLES:</a:t>
            </a:r>
          </a:p>
          <a:p>
            <a:r>
              <a:rPr lang="en-US" dirty="0"/>
              <a:t>“She looked like Heidi.  Or Bo Peep” (Spinelli 8). </a:t>
            </a:r>
          </a:p>
          <a:p>
            <a:r>
              <a:rPr lang="en-US" dirty="0"/>
              <a:t>“I observed her as if she were a bird in an aviary” (Spinelli 16).</a:t>
            </a:r>
          </a:p>
          <a:p>
            <a:r>
              <a:rPr lang="en-US" b="1" dirty="0"/>
              <a:t>“She marched in, leading her girlfriends like an invading general” (Spinelli 27). </a:t>
            </a:r>
          </a:p>
          <a:p>
            <a:endParaRPr lang="en-US" dirty="0"/>
          </a:p>
        </p:txBody>
      </p:sp>
      <p:pic>
        <p:nvPicPr>
          <p:cNvPr id="8" name="Picture 4" descr="Image result for general and  inv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904" y="3089352"/>
            <a:ext cx="2667000" cy="18139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girls walking down the h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484" y="1009051"/>
            <a:ext cx="2919413" cy="19648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481922" y="1009051"/>
            <a:ext cx="3113730" cy="923330"/>
          </a:xfrm>
          <a:prstGeom prst="rect">
            <a:avLst/>
          </a:prstGeom>
          <a:noFill/>
        </p:spPr>
        <p:txBody>
          <a:bodyPr wrap="square" rtlCol="0">
            <a:spAutoFit/>
          </a:bodyPr>
          <a:lstStyle/>
          <a:p>
            <a:r>
              <a:rPr lang="en-US" sz="3600" dirty="0"/>
              <a:t>Comparing this</a:t>
            </a:r>
          </a:p>
          <a:p>
            <a:endParaRPr lang="en-US" dirty="0"/>
          </a:p>
        </p:txBody>
      </p:sp>
      <p:sp>
        <p:nvSpPr>
          <p:cNvPr id="11" name="TextBox 10"/>
          <p:cNvSpPr txBox="1"/>
          <p:nvPr/>
        </p:nvSpPr>
        <p:spPr>
          <a:xfrm>
            <a:off x="5575517" y="3295668"/>
            <a:ext cx="2302832" cy="646331"/>
          </a:xfrm>
          <a:prstGeom prst="rect">
            <a:avLst/>
          </a:prstGeom>
          <a:noFill/>
        </p:spPr>
        <p:txBody>
          <a:bodyPr wrap="square" rtlCol="0">
            <a:spAutoFit/>
          </a:bodyPr>
          <a:lstStyle/>
          <a:p>
            <a:r>
              <a:rPr lang="en-US" sz="3600" dirty="0"/>
              <a:t>To this</a:t>
            </a:r>
          </a:p>
        </p:txBody>
      </p:sp>
      <p:sp>
        <p:nvSpPr>
          <p:cNvPr id="12" name="Arrow: Left 11"/>
          <p:cNvSpPr/>
          <p:nvPr/>
        </p:nvSpPr>
        <p:spPr>
          <a:xfrm>
            <a:off x="9347223" y="183201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p:cNvSpPr/>
          <p:nvPr/>
        </p:nvSpPr>
        <p:spPr>
          <a:xfrm>
            <a:off x="7077454" y="37791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12266" y="4903304"/>
            <a:ext cx="6411637" cy="1200329"/>
          </a:xfrm>
          <a:prstGeom prst="rect">
            <a:avLst/>
          </a:prstGeom>
          <a:noFill/>
        </p:spPr>
        <p:txBody>
          <a:bodyPr wrap="square" rtlCol="0">
            <a:spAutoFit/>
          </a:bodyPr>
          <a:lstStyle/>
          <a:p>
            <a:r>
              <a:rPr lang="en-US" sz="3600" dirty="0"/>
              <a:t>What effect does the simile have on the reader?</a:t>
            </a:r>
          </a:p>
        </p:txBody>
      </p:sp>
    </p:spTree>
    <p:extLst>
      <p:ext uri="{BB962C8B-B14F-4D97-AF65-F5344CB8AC3E}">
        <p14:creationId xmlns:p14="http://schemas.microsoft.com/office/powerpoint/2010/main" val="191615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88167" y="1006960"/>
            <a:ext cx="9601196" cy="13038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7200"/>
              <a:t>Metaphor</a:t>
            </a:r>
            <a:endParaRPr lang="en-US" sz="7200" dirty="0"/>
          </a:p>
        </p:txBody>
      </p:sp>
      <p:sp>
        <p:nvSpPr>
          <p:cNvPr id="5" name="Content Placeholder 4"/>
          <p:cNvSpPr txBox="1">
            <a:spLocks/>
          </p:cNvSpPr>
          <p:nvPr/>
        </p:nvSpPr>
        <p:spPr>
          <a:xfrm>
            <a:off x="510180" y="2177905"/>
            <a:ext cx="4787347" cy="3318936"/>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b="1" dirty="0"/>
              <a:t>a comparison of two unlike things not using “like” or “as”</a:t>
            </a:r>
          </a:p>
          <a:p>
            <a:r>
              <a:rPr lang="en-US" b="1" dirty="0"/>
              <a:t>calling one thing something else</a:t>
            </a:r>
          </a:p>
          <a:p>
            <a:pPr marL="0" indent="0">
              <a:buFont typeface="Arial" panose="020B0604020202020204" pitchFamily="34" charset="0"/>
              <a:buNone/>
            </a:pPr>
            <a:r>
              <a:rPr lang="en-US" dirty="0"/>
              <a:t>Example:  “In school I was a yellow balloon, smiling and lazy, floating above the classrooms. </a:t>
            </a:r>
          </a:p>
        </p:txBody>
      </p:sp>
      <p:pic>
        <p:nvPicPr>
          <p:cNvPr id="6" name="Picture 4" descr="Image result for stargirl and leo"/>
          <p:cNvPicPr>
            <a:picLocks noChangeAspect="1" noChangeArrowheads="1"/>
          </p:cNvPicPr>
          <p:nvPr/>
        </p:nvPicPr>
        <p:blipFill rotWithShape="1">
          <a:blip r:embed="rId2">
            <a:extLst>
              <a:ext uri="{28A0092B-C50C-407E-A947-70E740481C1C}">
                <a14:useLocalDpi xmlns:a14="http://schemas.microsoft.com/office/drawing/2010/main" val="0"/>
              </a:ext>
            </a:extLst>
          </a:blip>
          <a:srcRect l="47529" r="11417"/>
          <a:stretch/>
        </p:blipFill>
        <p:spPr bwMode="auto">
          <a:xfrm>
            <a:off x="9942908" y="1348854"/>
            <a:ext cx="1907381" cy="34844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7605799" y="4031402"/>
            <a:ext cx="1577636" cy="2826598"/>
          </a:xfrm>
          <a:prstGeom prst="rect">
            <a:avLst/>
          </a:prstGeom>
        </p:spPr>
      </p:pic>
      <p:sp>
        <p:nvSpPr>
          <p:cNvPr id="8" name="TextBox 7"/>
          <p:cNvSpPr txBox="1"/>
          <p:nvPr/>
        </p:nvSpPr>
        <p:spPr>
          <a:xfrm>
            <a:off x="5485605" y="4216400"/>
            <a:ext cx="1940349" cy="954107"/>
          </a:xfrm>
          <a:prstGeom prst="rect">
            <a:avLst/>
          </a:prstGeom>
          <a:noFill/>
        </p:spPr>
        <p:txBody>
          <a:bodyPr wrap="square" rtlCol="0">
            <a:spAutoFit/>
          </a:bodyPr>
          <a:lstStyle/>
          <a:p>
            <a:r>
              <a:rPr lang="en-US" sz="2800" b="1" dirty="0"/>
              <a:t>Comparing this:</a:t>
            </a:r>
          </a:p>
        </p:txBody>
      </p:sp>
      <p:sp>
        <p:nvSpPr>
          <p:cNvPr id="9" name="Arrow: Right 8"/>
          <p:cNvSpPr/>
          <p:nvPr/>
        </p:nvSpPr>
        <p:spPr>
          <a:xfrm>
            <a:off x="6266190" y="52545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100472" y="2086299"/>
            <a:ext cx="1940349" cy="523220"/>
          </a:xfrm>
          <a:prstGeom prst="rect">
            <a:avLst/>
          </a:prstGeom>
          <a:noFill/>
        </p:spPr>
        <p:txBody>
          <a:bodyPr wrap="square" rtlCol="0">
            <a:spAutoFit/>
          </a:bodyPr>
          <a:lstStyle/>
          <a:p>
            <a:r>
              <a:rPr lang="en-US" sz="2800" b="1" dirty="0"/>
              <a:t>To this:</a:t>
            </a:r>
          </a:p>
        </p:txBody>
      </p:sp>
      <p:sp>
        <p:nvSpPr>
          <p:cNvPr id="11" name="Arrow: Right 10"/>
          <p:cNvSpPr/>
          <p:nvPr/>
        </p:nvSpPr>
        <p:spPr>
          <a:xfrm>
            <a:off x="8213261" y="348559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11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3811" y="1388534"/>
            <a:ext cx="4430714" cy="1371600"/>
          </a:xfrm>
        </p:spPr>
        <p:txBody>
          <a:bodyPr>
            <a:noAutofit/>
          </a:bodyPr>
          <a:lstStyle/>
          <a:p>
            <a:r>
              <a:rPr lang="en-US" sz="8800" dirty="0"/>
              <a:t>Symbol</a:t>
            </a:r>
          </a:p>
        </p:txBody>
      </p:sp>
      <p:sp>
        <p:nvSpPr>
          <p:cNvPr id="5" name="Text Placeholder 3"/>
          <p:cNvSpPr txBox="1">
            <a:spLocks/>
          </p:cNvSpPr>
          <p:nvPr/>
        </p:nvSpPr>
        <p:spPr>
          <a:xfrm>
            <a:off x="1293811" y="3031065"/>
            <a:ext cx="4049714" cy="3055410"/>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b="1">
                <a:solidFill>
                  <a:schemeClr val="dk2"/>
                </a:solidFill>
                <a:ea typeface="Arial"/>
                <a:cs typeface="Arial"/>
                <a:sym typeface="Arial"/>
              </a:rPr>
              <a:t>is using an object or action that </a:t>
            </a:r>
            <a:r>
              <a:rPr lang="en-US" sz="2400" b="1" u="sng">
                <a:solidFill>
                  <a:schemeClr val="dk2"/>
                </a:solidFill>
                <a:ea typeface="Arial"/>
                <a:cs typeface="Arial"/>
                <a:sym typeface="Arial"/>
              </a:rPr>
              <a:t>means</a:t>
            </a:r>
            <a:r>
              <a:rPr lang="en-US" sz="2400" b="1">
                <a:solidFill>
                  <a:schemeClr val="dk2"/>
                </a:solidFill>
                <a:ea typeface="Arial"/>
                <a:cs typeface="Arial"/>
                <a:sym typeface="Arial"/>
              </a:rPr>
              <a:t> something more than its literal meaning</a:t>
            </a:r>
          </a:p>
          <a:p>
            <a:r>
              <a:rPr lang="en-US" sz="2400">
                <a:solidFill>
                  <a:schemeClr val="dk2"/>
                </a:solidFill>
                <a:ea typeface="Arial"/>
                <a:cs typeface="Arial"/>
                <a:sym typeface="Arial"/>
              </a:rPr>
              <a:t>What do each of these symbolize? </a:t>
            </a:r>
          </a:p>
          <a:p>
            <a:r>
              <a:rPr lang="en-US" sz="2400">
                <a:solidFill>
                  <a:schemeClr val="dk2"/>
                </a:solidFill>
                <a:ea typeface="Arial"/>
                <a:cs typeface="Arial"/>
                <a:sym typeface="Arial"/>
              </a:rPr>
              <a:t>Can you think of any more?</a:t>
            </a:r>
            <a:endParaRPr lang="en-US" sz="2400" dirty="0">
              <a:solidFill>
                <a:schemeClr val="dk2"/>
              </a:solidFill>
              <a:ea typeface="Arial"/>
              <a:cs typeface="Arial"/>
              <a:sym typeface="Arial"/>
            </a:endParaRPr>
          </a:p>
        </p:txBody>
      </p:sp>
      <p:pic>
        <p:nvPicPr>
          <p:cNvPr id="6" name="Picture 4" descr="Image result for dov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724525" y="931334"/>
            <a:ext cx="20002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034" y="107420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common symb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858" y="3786188"/>
            <a:ext cx="1900917" cy="181451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Image result for recycle symbol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Image result for recycle symbols"/>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5"/>
          <a:stretch>
            <a:fillRect/>
          </a:stretch>
        </p:blipFill>
        <p:spPr>
          <a:xfrm>
            <a:off x="8536367" y="3567113"/>
            <a:ext cx="2200275" cy="2076450"/>
          </a:xfrm>
          <a:prstGeom prst="rect">
            <a:avLst/>
          </a:prstGeom>
        </p:spPr>
      </p:pic>
    </p:spTree>
    <p:extLst>
      <p:ext uri="{BB962C8B-B14F-4D97-AF65-F5344CB8AC3E}">
        <p14:creationId xmlns:p14="http://schemas.microsoft.com/office/powerpoint/2010/main" val="198187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Makes our stories good?  How can we  show vs tell?</a:t>
            </a:r>
          </a:p>
        </p:txBody>
      </p:sp>
    </p:spTree>
    <p:extLst>
      <p:ext uri="{BB962C8B-B14F-4D97-AF65-F5344CB8AC3E}">
        <p14:creationId xmlns:p14="http://schemas.microsoft.com/office/powerpoint/2010/main" val="2671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fontScale="90000"/>
          </a:bodyPr>
          <a:lstStyle/>
          <a:p>
            <a:r>
              <a:rPr lang="en-US" dirty="0"/>
              <a:t>								        						</a:t>
            </a:r>
            <a:r>
              <a:rPr lang="en-US" sz="9800" dirty="0"/>
              <a:t>Imagery</a:t>
            </a:r>
          </a:p>
        </p:txBody>
      </p:sp>
      <p:sp>
        <p:nvSpPr>
          <p:cNvPr id="5" name="Content Placeholder 2"/>
          <p:cNvSpPr>
            <a:spLocks noGrp="1"/>
          </p:cNvSpPr>
          <p:nvPr>
            <p:ph sz="half" idx="4294967295"/>
          </p:nvPr>
        </p:nvSpPr>
        <p:spPr>
          <a:xfrm>
            <a:off x="1298448" y="2560320"/>
            <a:ext cx="4718304" cy="3310128"/>
          </a:xfrm>
          <a:prstGeom prst="rect">
            <a:avLst/>
          </a:prstGeom>
        </p:spPr>
        <p:txBody>
          <a:bodyPr>
            <a:normAutofit fontScale="85000" lnSpcReduction="20000"/>
          </a:bodyPr>
          <a:lstStyle/>
          <a:p>
            <a:r>
              <a:rPr lang="en-US" dirty="0"/>
              <a:t>when the author uses any of the five senses to create vivid picture in your mind; movie reel effect</a:t>
            </a:r>
          </a:p>
          <a:p>
            <a:pPr marL="0" indent="0">
              <a:buNone/>
            </a:pPr>
            <a:r>
              <a:rPr lang="en-US" b="1" dirty="0"/>
              <a:t>Five senses include:  </a:t>
            </a:r>
          </a:p>
          <a:p>
            <a:r>
              <a:rPr lang="en-US" dirty="0"/>
              <a:t>Visual </a:t>
            </a:r>
          </a:p>
          <a:p>
            <a:r>
              <a:rPr lang="en-US" dirty="0"/>
              <a:t>Auditory </a:t>
            </a:r>
          </a:p>
          <a:p>
            <a:r>
              <a:rPr lang="en-US" dirty="0"/>
              <a:t>Touch </a:t>
            </a:r>
          </a:p>
          <a:p>
            <a:r>
              <a:rPr lang="en-US" dirty="0"/>
              <a:t>Taste</a:t>
            </a:r>
          </a:p>
          <a:p>
            <a:r>
              <a:rPr lang="en-US" dirty="0"/>
              <a:t>Smell </a:t>
            </a:r>
          </a:p>
          <a:p>
            <a:pPr marL="0" indent="0">
              <a:buNone/>
            </a:pPr>
            <a:endParaRPr lang="en-US" dirty="0"/>
          </a:p>
        </p:txBody>
      </p:sp>
      <p:pic>
        <p:nvPicPr>
          <p:cNvPr id="6" name="Picture 2" descr="Image result for imagery"/>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l="3510" r="13915" b="1441"/>
          <a:stretch/>
        </p:blipFill>
        <p:spPr bwMode="auto">
          <a:xfrm>
            <a:off x="6616145" y="2441369"/>
            <a:ext cx="4280453" cy="3840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movie r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920" y="3663316"/>
            <a:ext cx="1853667" cy="1981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movie r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47710"/>
            <a:ext cx="5510212" cy="275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2599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320</TotalTime>
  <Words>490</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Tw Cen MT</vt:lpstr>
      <vt:lpstr>Wingdings</vt:lpstr>
      <vt:lpstr>Droplet</vt:lpstr>
      <vt:lpstr>Writing a Myth</vt:lpstr>
      <vt:lpstr>What is required in our myth?</vt:lpstr>
      <vt:lpstr>Personification </vt:lpstr>
      <vt:lpstr>Hyperbole</vt:lpstr>
      <vt:lpstr>Simile</vt:lpstr>
      <vt:lpstr>PowerPoint Presentation</vt:lpstr>
      <vt:lpstr>Symbol</vt:lpstr>
      <vt:lpstr>What Makes our stories good?  How can we  show vs tell?</vt:lpstr>
      <vt:lpstr>                      Imagery</vt:lpstr>
      <vt:lpstr>Dialogue</vt:lpstr>
      <vt:lpstr>Exposition</vt:lpstr>
      <vt:lpstr>Setting</vt:lpstr>
      <vt:lpstr>Characterization</vt:lpstr>
      <vt:lpstr>From the stories that we have read so far, what are some elements we could utilize in our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Myth</dc:title>
  <dc:creator>Jennings, Jennifer</dc:creator>
  <cp:lastModifiedBy>Jennings, Jennifer</cp:lastModifiedBy>
  <cp:revision>9</cp:revision>
  <dcterms:created xsi:type="dcterms:W3CDTF">2016-11-14T16:45:25Z</dcterms:created>
  <dcterms:modified xsi:type="dcterms:W3CDTF">2016-11-14T22:05:59Z</dcterms:modified>
</cp:coreProperties>
</file>