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349" r:id="rId8"/>
    <p:sldId id="350" r:id="rId9"/>
    <p:sldId id="264" r:id="rId10"/>
    <p:sldId id="265" r:id="rId11"/>
    <p:sldId id="262" r:id="rId12"/>
    <p:sldId id="263"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343" r:id="rId28"/>
    <p:sldId id="344" r:id="rId29"/>
    <p:sldId id="347" r:id="rId30"/>
    <p:sldId id="348" r:id="rId31"/>
    <p:sldId id="345" r:id="rId32"/>
    <p:sldId id="346" r:id="rId33"/>
    <p:sldId id="295" r:id="rId34"/>
    <p:sldId id="280" r:id="rId35"/>
    <p:sldId id="281" r:id="rId36"/>
    <p:sldId id="282" r:id="rId37"/>
    <p:sldId id="283" r:id="rId38"/>
    <p:sldId id="284" r:id="rId39"/>
    <p:sldId id="285" r:id="rId40"/>
    <p:sldId id="286" r:id="rId41"/>
    <p:sldId id="287" r:id="rId42"/>
    <p:sldId id="301" r:id="rId43"/>
    <p:sldId id="353" r:id="rId44"/>
    <p:sldId id="288" r:id="rId45"/>
    <p:sldId id="289" r:id="rId46"/>
    <p:sldId id="290" r:id="rId47"/>
    <p:sldId id="291" r:id="rId48"/>
    <p:sldId id="292" r:id="rId49"/>
    <p:sldId id="293" r:id="rId50"/>
    <p:sldId id="352" r:id="rId51"/>
    <p:sldId id="351" r:id="rId52"/>
    <p:sldId id="354" r:id="rId53"/>
    <p:sldId id="355"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p:scale>
          <a:sx n="75" d="100"/>
          <a:sy n="75" d="100"/>
        </p:scale>
        <p:origin x="55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10/9/2018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10/9/2018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10/9/2018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10/9/2018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10/9/2018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Crumple and Shoot</a:t>
            </a:r>
          </a:p>
        </p:txBody>
      </p:sp>
      <p:sp>
        <p:nvSpPr>
          <p:cNvPr id="3" name="Subtitle 2"/>
          <p:cNvSpPr>
            <a:spLocks noGrp="1"/>
          </p:cNvSpPr>
          <p:nvPr>
            <p:ph type="subTitle" idx="1"/>
          </p:nvPr>
        </p:nvSpPr>
        <p:spPr/>
        <p:txBody>
          <a:bodyPr/>
          <a:lstStyle/>
          <a:p>
            <a:r>
              <a:rPr lang="en-US" dirty="0"/>
              <a:t>Word of the Day Review</a:t>
            </a:r>
          </a:p>
        </p:txBody>
      </p:sp>
    </p:spTree>
    <p:extLst>
      <p:ext uri="{BB962C8B-B14F-4D97-AF65-F5344CB8AC3E}">
        <p14:creationId xmlns:p14="http://schemas.microsoft.com/office/powerpoint/2010/main" val="77871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844" y="872716"/>
            <a:ext cx="8886234" cy="1492132"/>
          </a:xfrm>
        </p:spPr>
        <p:txBody>
          <a:bodyPr>
            <a:normAutofit fontScale="90000"/>
          </a:bodyPr>
          <a:lstStyle/>
          <a:p>
            <a:r>
              <a:rPr lang="en-US" sz="9600" dirty="0"/>
              <a:t>Anaphora; Irony; Metaphor and tone of </a:t>
            </a:r>
            <a:r>
              <a:rPr lang="en-US" sz="9600" dirty="0" err="1"/>
              <a:t>Apathatic</a:t>
            </a:r>
            <a:endParaRPr lang="en-US" sz="9600" dirty="0"/>
          </a:p>
        </p:txBody>
      </p:sp>
    </p:spTree>
    <p:extLst>
      <p:ext uri="{BB962C8B-B14F-4D97-AF65-F5344CB8AC3E}">
        <p14:creationId xmlns:p14="http://schemas.microsoft.com/office/powerpoint/2010/main" val="86035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625" y="2489480"/>
            <a:ext cx="8825948" cy="2188537"/>
          </a:xfrm>
        </p:spPr>
        <p:txBody>
          <a:bodyPr>
            <a:normAutofit fontScale="90000"/>
          </a:bodyPr>
          <a:lstStyle/>
          <a:p>
            <a:r>
              <a:rPr lang="en-US" cap="none" dirty="0"/>
              <a:t>“She wore no makeup, and her eyes were the biggest I had ever seen, like a deer’s eyes caught in the headlights”  (Spinelli 5). </a:t>
            </a:r>
          </a:p>
        </p:txBody>
      </p:sp>
    </p:spTree>
    <p:extLst>
      <p:ext uri="{BB962C8B-B14F-4D97-AF65-F5344CB8AC3E}">
        <p14:creationId xmlns:p14="http://schemas.microsoft.com/office/powerpoint/2010/main" val="276505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6913" y="2264193"/>
            <a:ext cx="4287731" cy="1492132"/>
          </a:xfrm>
        </p:spPr>
        <p:txBody>
          <a:bodyPr/>
          <a:lstStyle/>
          <a:p>
            <a:r>
              <a:rPr lang="en-US" sz="9600" dirty="0"/>
              <a:t>simile</a:t>
            </a:r>
          </a:p>
        </p:txBody>
      </p:sp>
    </p:spTree>
    <p:extLst>
      <p:ext uri="{BB962C8B-B14F-4D97-AF65-F5344CB8AC3E}">
        <p14:creationId xmlns:p14="http://schemas.microsoft.com/office/powerpoint/2010/main" val="20336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739" y="1800368"/>
            <a:ext cx="10178322" cy="1492132"/>
          </a:xfrm>
        </p:spPr>
        <p:txBody>
          <a:bodyPr>
            <a:normAutofit fontScale="90000"/>
          </a:bodyPr>
          <a:lstStyle/>
          <a:p>
            <a:r>
              <a:rPr lang="en-US" cap="none" dirty="0"/>
              <a:t>              </a:t>
            </a:r>
            <a:br>
              <a:rPr lang="en-US" cap="none" dirty="0"/>
            </a:br>
            <a:r>
              <a:rPr lang="en-US" cap="none" dirty="0"/>
              <a:t>“She was walking directly into the setting sun, now a great orange perched atop the mountain crests” (Spinelli 17).</a:t>
            </a:r>
          </a:p>
        </p:txBody>
      </p:sp>
    </p:spTree>
    <p:extLst>
      <p:ext uri="{BB962C8B-B14F-4D97-AF65-F5344CB8AC3E}">
        <p14:creationId xmlns:p14="http://schemas.microsoft.com/office/powerpoint/2010/main" val="3232304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296" y="1999150"/>
            <a:ext cx="5467174" cy="2082519"/>
          </a:xfrm>
        </p:spPr>
        <p:txBody>
          <a:bodyPr>
            <a:normAutofit fontScale="90000"/>
          </a:bodyPr>
          <a:lstStyle/>
          <a:p>
            <a:r>
              <a:rPr lang="en-US" sz="9600" dirty="0"/>
              <a:t>Metaphor</a:t>
            </a:r>
          </a:p>
        </p:txBody>
      </p:sp>
    </p:spTree>
    <p:extLst>
      <p:ext uri="{BB962C8B-B14F-4D97-AF65-F5344CB8AC3E}">
        <p14:creationId xmlns:p14="http://schemas.microsoft.com/office/powerpoint/2010/main" val="1144731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852" y="2197931"/>
            <a:ext cx="10178322" cy="1492132"/>
          </a:xfrm>
        </p:spPr>
        <p:txBody>
          <a:bodyPr>
            <a:normAutofit fontScale="90000"/>
          </a:bodyPr>
          <a:lstStyle/>
          <a:p>
            <a:r>
              <a:rPr lang="en-US" cap="none" dirty="0"/>
              <a:t>“The porch, bathed in the red-gold light of the sunset, faced the </a:t>
            </a:r>
            <a:r>
              <a:rPr lang="en-US" cap="none" dirty="0" err="1"/>
              <a:t>Maricopas</a:t>
            </a:r>
            <a:r>
              <a:rPr lang="en-US" cap="none" dirty="0"/>
              <a:t>” (Spinelli 31).</a:t>
            </a:r>
          </a:p>
        </p:txBody>
      </p:sp>
    </p:spTree>
    <p:extLst>
      <p:ext uri="{BB962C8B-B14F-4D97-AF65-F5344CB8AC3E}">
        <p14:creationId xmlns:p14="http://schemas.microsoft.com/office/powerpoint/2010/main" val="1673193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781" y="2555740"/>
            <a:ext cx="10178322" cy="2334311"/>
          </a:xfrm>
        </p:spPr>
        <p:txBody>
          <a:bodyPr>
            <a:normAutofit/>
          </a:bodyPr>
          <a:lstStyle/>
          <a:p>
            <a:r>
              <a:rPr lang="en-US" sz="9600" dirty="0"/>
              <a:t>Imagery</a:t>
            </a:r>
          </a:p>
        </p:txBody>
      </p:sp>
    </p:spTree>
    <p:extLst>
      <p:ext uri="{BB962C8B-B14F-4D97-AF65-F5344CB8AC3E}">
        <p14:creationId xmlns:p14="http://schemas.microsoft.com/office/powerpoint/2010/main" val="3384951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3678" y="2330454"/>
            <a:ext cx="10178322" cy="1492132"/>
          </a:xfrm>
        </p:spPr>
        <p:txBody>
          <a:bodyPr>
            <a:normAutofit fontScale="90000"/>
          </a:bodyPr>
          <a:lstStyle/>
          <a:p>
            <a:r>
              <a:rPr lang="en-US" cap="none" dirty="0"/>
              <a:t>Bonus Question:  “I couldn’t see her freckles from the audience, but I imagined them dancing on her nose as she flicked her head this way and that” (Spinelli 39). </a:t>
            </a:r>
          </a:p>
        </p:txBody>
      </p:sp>
    </p:spTree>
    <p:extLst>
      <p:ext uri="{BB962C8B-B14F-4D97-AF65-F5344CB8AC3E}">
        <p14:creationId xmlns:p14="http://schemas.microsoft.com/office/powerpoint/2010/main" val="3224955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626" y="2675011"/>
            <a:ext cx="10178322" cy="1492132"/>
          </a:xfrm>
        </p:spPr>
        <p:txBody>
          <a:bodyPr>
            <a:normAutofit fontScale="90000"/>
          </a:bodyPr>
          <a:lstStyle/>
          <a:p>
            <a:r>
              <a:rPr lang="en-US" sz="9600" dirty="0"/>
              <a:t>Hyperbole; Personification</a:t>
            </a:r>
          </a:p>
        </p:txBody>
      </p:sp>
    </p:spTree>
    <p:extLst>
      <p:ext uri="{BB962C8B-B14F-4D97-AF65-F5344CB8AC3E}">
        <p14:creationId xmlns:p14="http://schemas.microsoft.com/office/powerpoint/2010/main" val="246757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948" y="1879881"/>
            <a:ext cx="10178322" cy="1492132"/>
          </a:xfrm>
        </p:spPr>
        <p:txBody>
          <a:bodyPr>
            <a:normAutofit fontScale="90000"/>
          </a:bodyPr>
          <a:lstStyle/>
          <a:p>
            <a:r>
              <a:rPr lang="en-US" cap="none" dirty="0"/>
              <a:t>“My name is something I wear, like a shirt.  It gets worn, I outgrow it, I change it” (Spinelli 63).   </a:t>
            </a:r>
          </a:p>
        </p:txBody>
      </p:sp>
    </p:spTree>
    <p:extLst>
      <p:ext uri="{BB962C8B-B14F-4D97-AF65-F5344CB8AC3E}">
        <p14:creationId xmlns:p14="http://schemas.microsoft.com/office/powerpoint/2010/main" val="133741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dirty="0"/>
            </a:br>
            <a:r>
              <a:rPr lang="en-US" dirty="0"/>
              <a:t>Rules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sz="2800" dirty="0"/>
              <a:t>Stay in your seat at all times; only shooters are allowed up</a:t>
            </a:r>
          </a:p>
          <a:p>
            <a:pPr>
              <a:buFont typeface="Wingdings" panose="05000000000000000000" pitchFamily="2" charset="2"/>
              <a:buChar char="ü"/>
            </a:pPr>
            <a:r>
              <a:rPr lang="en-US" sz="2800" dirty="0"/>
              <a:t>No heckling while others are shooting </a:t>
            </a:r>
          </a:p>
          <a:p>
            <a:pPr>
              <a:buFont typeface="Wingdings" panose="05000000000000000000" pitchFamily="2" charset="2"/>
              <a:buChar char="ü"/>
            </a:pPr>
            <a:r>
              <a:rPr lang="en-US" sz="2800" dirty="0"/>
              <a:t>Both of your feet must be behind the line until the ball leaves your hand; otherwise your shot does not count</a:t>
            </a:r>
          </a:p>
          <a:p>
            <a:pPr>
              <a:buFont typeface="Wingdings" panose="05000000000000000000" pitchFamily="2" charset="2"/>
              <a:buChar char="ü"/>
            </a:pPr>
            <a:r>
              <a:rPr lang="en-US" sz="2800" dirty="0"/>
              <a:t>Only ONE sheet of paper per shot</a:t>
            </a:r>
          </a:p>
          <a:p>
            <a:pPr>
              <a:buFont typeface="Wingdings" panose="05000000000000000000" pitchFamily="2" charset="2"/>
              <a:buChar char="ü"/>
            </a:pPr>
            <a:r>
              <a:rPr lang="en-US" sz="2800" dirty="0"/>
              <a:t>Groups can earn points for good behavior</a:t>
            </a:r>
          </a:p>
        </p:txBody>
      </p:sp>
    </p:spTree>
    <p:extLst>
      <p:ext uri="{BB962C8B-B14F-4D97-AF65-F5344CB8AC3E}">
        <p14:creationId xmlns:p14="http://schemas.microsoft.com/office/powerpoint/2010/main" val="99882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844" y="2568994"/>
            <a:ext cx="10178322" cy="1492132"/>
          </a:xfrm>
        </p:spPr>
        <p:txBody>
          <a:bodyPr>
            <a:normAutofit/>
          </a:bodyPr>
          <a:lstStyle/>
          <a:p>
            <a:r>
              <a:rPr lang="en-US" sz="9600" dirty="0"/>
              <a:t>Simile </a:t>
            </a:r>
          </a:p>
        </p:txBody>
      </p:sp>
    </p:spTree>
    <p:extLst>
      <p:ext uri="{BB962C8B-B14F-4D97-AF65-F5344CB8AC3E}">
        <p14:creationId xmlns:p14="http://schemas.microsoft.com/office/powerpoint/2010/main" val="661071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991" y="2635255"/>
            <a:ext cx="10178322" cy="1492132"/>
          </a:xfrm>
        </p:spPr>
        <p:txBody>
          <a:bodyPr>
            <a:normAutofit fontScale="90000"/>
          </a:bodyPr>
          <a:lstStyle/>
          <a:p>
            <a:r>
              <a:rPr lang="en-US" dirty="0"/>
              <a:t>“</a:t>
            </a:r>
            <a:r>
              <a:rPr lang="en-US" cap="none" dirty="0"/>
              <a:t>We had never even made it to the districts, but now visions of championships danced in our heads” (Spinelli 69).  </a:t>
            </a:r>
          </a:p>
        </p:txBody>
      </p:sp>
    </p:spTree>
    <p:extLst>
      <p:ext uri="{BB962C8B-B14F-4D97-AF65-F5344CB8AC3E}">
        <p14:creationId xmlns:p14="http://schemas.microsoft.com/office/powerpoint/2010/main" val="2429831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599" y="2754523"/>
            <a:ext cx="10178322" cy="1492132"/>
          </a:xfrm>
        </p:spPr>
        <p:txBody>
          <a:bodyPr/>
          <a:lstStyle/>
          <a:p>
            <a:r>
              <a:rPr lang="en-US" sz="9600" dirty="0"/>
              <a:t>allusion</a:t>
            </a:r>
            <a:r>
              <a:rPr lang="en-US" dirty="0"/>
              <a:t> </a:t>
            </a:r>
          </a:p>
        </p:txBody>
      </p:sp>
    </p:spTree>
    <p:extLst>
      <p:ext uri="{BB962C8B-B14F-4D97-AF65-F5344CB8AC3E}">
        <p14:creationId xmlns:p14="http://schemas.microsoft.com/office/powerpoint/2010/main" val="598327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273" y="2043324"/>
            <a:ext cx="10178322" cy="1492132"/>
          </a:xfrm>
        </p:spPr>
        <p:txBody>
          <a:bodyPr>
            <a:normAutofit fontScale="90000"/>
          </a:bodyPr>
          <a:lstStyle/>
          <a:p>
            <a:r>
              <a:rPr lang="en-US" cap="none" dirty="0"/>
              <a:t>“I turned.  I felt heavy, as if I were moving through water, as if I were confronting much more than a tenth-grade girl with an usual name” (Spinelli 76).</a:t>
            </a:r>
          </a:p>
        </p:txBody>
      </p:sp>
    </p:spTree>
    <p:extLst>
      <p:ext uri="{BB962C8B-B14F-4D97-AF65-F5344CB8AC3E}">
        <p14:creationId xmlns:p14="http://schemas.microsoft.com/office/powerpoint/2010/main" val="2148769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4392" y="2834037"/>
            <a:ext cx="10178322" cy="1492132"/>
          </a:xfrm>
        </p:spPr>
        <p:txBody>
          <a:bodyPr/>
          <a:lstStyle/>
          <a:p>
            <a:r>
              <a:rPr lang="en-US" sz="9600" dirty="0"/>
              <a:t>simile</a:t>
            </a:r>
          </a:p>
        </p:txBody>
      </p:sp>
    </p:spTree>
    <p:extLst>
      <p:ext uri="{BB962C8B-B14F-4D97-AF65-F5344CB8AC3E}">
        <p14:creationId xmlns:p14="http://schemas.microsoft.com/office/powerpoint/2010/main" val="4280865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478" y="484537"/>
            <a:ext cx="10178322" cy="1492132"/>
          </a:xfrm>
        </p:spPr>
        <p:txBody>
          <a:bodyPr>
            <a:normAutofit fontScale="90000"/>
          </a:bodyPr>
          <a:lstStyle/>
          <a:p>
            <a:r>
              <a:rPr lang="en-US" dirty="0"/>
              <a:t>Bonus Question:</a:t>
            </a:r>
            <a:br>
              <a:rPr lang="en-US" dirty="0"/>
            </a:br>
            <a:br>
              <a:rPr lang="en-US" dirty="0"/>
            </a:br>
            <a:r>
              <a:rPr lang="en-US" dirty="0"/>
              <a:t>“</a:t>
            </a:r>
            <a:r>
              <a:rPr lang="en-US" cap="none" dirty="0"/>
              <a:t>Our players looked like five </a:t>
            </a:r>
            <a:r>
              <a:rPr lang="en-US" cap="none" dirty="0" err="1"/>
              <a:t>Davids</a:t>
            </a:r>
            <a:r>
              <a:rPr lang="en-US" cap="none" dirty="0"/>
              <a:t> flailing against Goliath” (Spinelli 69).</a:t>
            </a:r>
          </a:p>
        </p:txBody>
      </p:sp>
    </p:spTree>
    <p:extLst>
      <p:ext uri="{BB962C8B-B14F-4D97-AF65-F5344CB8AC3E}">
        <p14:creationId xmlns:p14="http://schemas.microsoft.com/office/powerpoint/2010/main" val="4271571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12" y="2618137"/>
            <a:ext cx="12493587" cy="1492132"/>
          </a:xfrm>
        </p:spPr>
        <p:txBody>
          <a:bodyPr>
            <a:normAutofit/>
          </a:bodyPr>
          <a:lstStyle/>
          <a:p>
            <a:r>
              <a:rPr lang="en-US" sz="8100" dirty="0"/>
              <a:t>Simile/allusion</a:t>
            </a:r>
          </a:p>
        </p:txBody>
      </p:sp>
    </p:spTree>
    <p:extLst>
      <p:ext uri="{BB962C8B-B14F-4D97-AF65-F5344CB8AC3E}">
        <p14:creationId xmlns:p14="http://schemas.microsoft.com/office/powerpoint/2010/main" val="385804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478" y="1258685"/>
            <a:ext cx="10178322" cy="1492132"/>
          </a:xfrm>
        </p:spPr>
        <p:txBody>
          <a:bodyPr>
            <a:normAutofit fontScale="90000"/>
          </a:bodyPr>
          <a:lstStyle/>
          <a:p>
            <a:r>
              <a:rPr lang="en-US" cap="none" dirty="0"/>
              <a:t>“Then—maybe—the earth will touch us.  The universe will speak.  The stars will whisper” (Spinelli 91). </a:t>
            </a:r>
          </a:p>
        </p:txBody>
      </p:sp>
    </p:spTree>
    <p:extLst>
      <p:ext uri="{BB962C8B-B14F-4D97-AF65-F5344CB8AC3E}">
        <p14:creationId xmlns:p14="http://schemas.microsoft.com/office/powerpoint/2010/main" val="352430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0378" y="2363585"/>
            <a:ext cx="10178322" cy="1492132"/>
          </a:xfrm>
        </p:spPr>
        <p:txBody>
          <a:bodyPr>
            <a:normAutofit/>
          </a:bodyPr>
          <a:lstStyle/>
          <a:p>
            <a:r>
              <a:rPr lang="en-US" sz="8800" dirty="0"/>
              <a:t>personification</a:t>
            </a:r>
          </a:p>
        </p:txBody>
      </p:sp>
    </p:spTree>
    <p:extLst>
      <p:ext uri="{BB962C8B-B14F-4D97-AF65-F5344CB8AC3E}">
        <p14:creationId xmlns:p14="http://schemas.microsoft.com/office/powerpoint/2010/main" val="146044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a:t>“And I knew what I should do.  I should go out there and stand in front of them and applaud.  I should show Stargirl and the word that I wasn’t like the rest of them, that I appreciated her…” (Spinelli 165).</a:t>
            </a:r>
          </a:p>
        </p:txBody>
      </p:sp>
    </p:spTree>
    <p:extLst>
      <p:ext uri="{BB962C8B-B14F-4D97-AF65-F5344CB8AC3E}">
        <p14:creationId xmlns:p14="http://schemas.microsoft.com/office/powerpoint/2010/main" val="46604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br>
              <a:rPr lang="en-US" dirty="0"/>
            </a:br>
            <a:r>
              <a:rPr lang="en-US" dirty="0"/>
              <a:t>How to Play Crumple and shoot</a:t>
            </a:r>
          </a:p>
        </p:txBody>
      </p:sp>
      <p:sp>
        <p:nvSpPr>
          <p:cNvPr id="7" name="Content Placeholder 6"/>
          <p:cNvSpPr>
            <a:spLocks noGrp="1"/>
          </p:cNvSpPr>
          <p:nvPr>
            <p:ph idx="1"/>
          </p:nvPr>
        </p:nvSpPr>
        <p:spPr>
          <a:xfrm>
            <a:off x="1251678" y="2286001"/>
            <a:ext cx="10178322" cy="3949699"/>
          </a:xfrm>
        </p:spPr>
        <p:txBody>
          <a:bodyPr>
            <a:noAutofit/>
          </a:bodyPr>
          <a:lstStyle/>
          <a:p>
            <a:r>
              <a:rPr lang="en-US" sz="2400" dirty="0"/>
              <a:t>The teacher asks the question.</a:t>
            </a:r>
          </a:p>
          <a:p>
            <a:r>
              <a:rPr lang="en-US" sz="2400" dirty="0"/>
              <a:t>Group members discuss and agree on a n answer then write it LEGIBLY on one sheet of paper.  </a:t>
            </a:r>
          </a:p>
          <a:p>
            <a:r>
              <a:rPr lang="en-US" sz="2400" dirty="0"/>
              <a:t>After the teacher says “Answers Up!” one group member holds up the paper</a:t>
            </a:r>
          </a:p>
          <a:p>
            <a:r>
              <a:rPr lang="en-US" sz="2400" dirty="0"/>
              <a:t>If your answer is WRONG the teacher will take your paper.  If your answer is RIGHT, send up one person to crumple your paper and shoot it in the basket.  </a:t>
            </a:r>
          </a:p>
          <a:p>
            <a:r>
              <a:rPr lang="en-US" sz="2400" dirty="0"/>
              <a:t>If your shooter makes it into the basket, you get a point.  </a:t>
            </a:r>
          </a:p>
          <a:p>
            <a:r>
              <a:rPr lang="en-US" sz="2400" dirty="0"/>
              <a:t>The group with the highest points wins the game.</a:t>
            </a:r>
          </a:p>
        </p:txBody>
      </p:sp>
    </p:spTree>
    <p:extLst>
      <p:ext uri="{BB962C8B-B14F-4D97-AF65-F5344CB8AC3E}">
        <p14:creationId xmlns:p14="http://schemas.microsoft.com/office/powerpoint/2010/main" val="4277303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8878" y="2236585"/>
            <a:ext cx="10178322" cy="1492132"/>
          </a:xfrm>
        </p:spPr>
        <p:txBody>
          <a:bodyPr/>
          <a:lstStyle/>
          <a:p>
            <a:r>
              <a:rPr lang="en-US" dirty="0"/>
              <a:t>Anaphora</a:t>
            </a:r>
          </a:p>
        </p:txBody>
      </p:sp>
    </p:spTree>
    <p:extLst>
      <p:ext uri="{BB962C8B-B14F-4D97-AF65-F5344CB8AC3E}">
        <p14:creationId xmlns:p14="http://schemas.microsoft.com/office/powerpoint/2010/main" val="3176170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678" y="649085"/>
            <a:ext cx="10178322" cy="1492132"/>
          </a:xfrm>
        </p:spPr>
        <p:txBody>
          <a:bodyPr>
            <a:normAutofit fontScale="90000"/>
          </a:bodyPr>
          <a:lstStyle/>
          <a:p>
            <a:r>
              <a:rPr lang="en-US" cap="none" dirty="0"/>
              <a:t>Bonus Question:  “The normally dull cacti and scrub were splashed with April colors, as if a great painter had passed over the landscape with a brush, dabbing yellow here, red there” (Spinelli 165).</a:t>
            </a:r>
            <a:endParaRPr lang="en-US" dirty="0"/>
          </a:p>
        </p:txBody>
      </p:sp>
    </p:spTree>
    <p:extLst>
      <p:ext uri="{BB962C8B-B14F-4D97-AF65-F5344CB8AC3E}">
        <p14:creationId xmlns:p14="http://schemas.microsoft.com/office/powerpoint/2010/main" val="128976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278" y="2590799"/>
            <a:ext cx="5517422" cy="1455417"/>
          </a:xfrm>
        </p:spPr>
        <p:txBody>
          <a:bodyPr>
            <a:normAutofit fontScale="90000"/>
          </a:bodyPr>
          <a:lstStyle/>
          <a:p>
            <a:r>
              <a:rPr lang="en-US" sz="8800" dirty="0"/>
              <a:t>Simile; imagery</a:t>
            </a:r>
          </a:p>
        </p:txBody>
      </p:sp>
    </p:spTree>
    <p:extLst>
      <p:ext uri="{BB962C8B-B14F-4D97-AF65-F5344CB8AC3E}">
        <p14:creationId xmlns:p14="http://schemas.microsoft.com/office/powerpoint/2010/main" val="2827886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Vocabulary</a:t>
            </a:r>
            <a:br>
              <a:rPr lang="en-US" dirty="0"/>
            </a:br>
            <a:r>
              <a:rPr lang="en-US" dirty="0"/>
              <a:t>Context Clues</a:t>
            </a:r>
          </a:p>
        </p:txBody>
      </p:sp>
      <p:sp>
        <p:nvSpPr>
          <p:cNvPr id="4" name="Text Placeholder 3"/>
          <p:cNvSpPr>
            <a:spLocks noGrp="1"/>
          </p:cNvSpPr>
          <p:nvPr>
            <p:ph type="body" idx="1"/>
          </p:nvPr>
        </p:nvSpPr>
        <p:spPr/>
        <p:txBody>
          <a:bodyPr/>
          <a:lstStyle/>
          <a:p>
            <a:r>
              <a:rPr lang="en-US" dirty="0"/>
              <a:t>Round Two</a:t>
            </a:r>
          </a:p>
        </p:txBody>
      </p:sp>
    </p:spTree>
    <p:extLst>
      <p:ext uri="{BB962C8B-B14F-4D97-AF65-F5344CB8AC3E}">
        <p14:creationId xmlns:p14="http://schemas.microsoft.com/office/powerpoint/2010/main" val="505414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852" y="1787116"/>
            <a:ext cx="10178322" cy="1492132"/>
          </a:xfrm>
        </p:spPr>
        <p:txBody>
          <a:bodyPr>
            <a:normAutofit fontScale="90000"/>
          </a:bodyPr>
          <a:lstStyle/>
          <a:p>
            <a:r>
              <a:rPr lang="en-US" dirty="0">
                <a:cs typeface="Courier New" panose="02070309020205020404" pitchFamily="49" charset="0"/>
              </a:rPr>
              <a:t>“</a:t>
            </a:r>
            <a:r>
              <a:rPr lang="en-US" cap="none" dirty="0">
                <a:cs typeface="Courier New" panose="02070309020205020404" pitchFamily="49" charset="0"/>
              </a:rPr>
              <a:t>The big green M on Stargirl’s sweater </a:t>
            </a:r>
            <a:r>
              <a:rPr lang="en-US" i="1" u="sng" cap="none" dirty="0">
                <a:cs typeface="Courier New" panose="02070309020205020404" pitchFamily="49" charset="0"/>
              </a:rPr>
              <a:t>flounced</a:t>
            </a:r>
            <a:r>
              <a:rPr lang="en-US" cap="none" dirty="0">
                <a:cs typeface="Courier New" panose="02070309020205020404" pitchFamily="49" charset="0"/>
              </a:rPr>
              <a:t> as she spun and leaped with the other cheerleaders” (Spinelli 69).  </a:t>
            </a:r>
            <a:endParaRPr lang="en-US" dirty="0">
              <a:cs typeface="Courier New" panose="02070309020205020404" pitchFamily="49" charset="0"/>
            </a:endParaRPr>
          </a:p>
        </p:txBody>
      </p:sp>
    </p:spTree>
    <p:extLst>
      <p:ext uri="{BB962C8B-B14F-4D97-AF65-F5344CB8AC3E}">
        <p14:creationId xmlns:p14="http://schemas.microsoft.com/office/powerpoint/2010/main" val="2206333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452" y="2701515"/>
            <a:ext cx="10178322" cy="1492132"/>
          </a:xfrm>
        </p:spPr>
        <p:txBody>
          <a:bodyPr/>
          <a:lstStyle/>
          <a:p>
            <a:r>
              <a:rPr lang="en-US" sz="9600" dirty="0"/>
              <a:t>Bounced  </a:t>
            </a:r>
          </a:p>
        </p:txBody>
      </p:sp>
    </p:spTree>
    <p:extLst>
      <p:ext uri="{BB962C8B-B14F-4D97-AF65-F5344CB8AC3E}">
        <p14:creationId xmlns:p14="http://schemas.microsoft.com/office/powerpoint/2010/main" val="1063097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948" y="2343706"/>
            <a:ext cx="10178322" cy="1492132"/>
          </a:xfrm>
        </p:spPr>
        <p:txBody>
          <a:bodyPr>
            <a:normAutofit fontScale="90000"/>
          </a:bodyPr>
          <a:lstStyle/>
          <a:p>
            <a:r>
              <a:rPr lang="en-US" cap="none" dirty="0"/>
              <a:t>“She snapped a needle from a cactus and with the slapstick </a:t>
            </a:r>
            <a:r>
              <a:rPr lang="en-US" i="1" u="sng" cap="none" dirty="0"/>
              <a:t>pantomime</a:t>
            </a:r>
            <a:r>
              <a:rPr lang="en-US" cap="none" dirty="0"/>
              <a:t> of a circus clown pretended to pick her teeth” (Spinelli 149). </a:t>
            </a:r>
          </a:p>
        </p:txBody>
      </p:sp>
    </p:spTree>
    <p:extLst>
      <p:ext uri="{BB962C8B-B14F-4D97-AF65-F5344CB8AC3E}">
        <p14:creationId xmlns:p14="http://schemas.microsoft.com/office/powerpoint/2010/main" val="666326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044" y="2436472"/>
            <a:ext cx="10178322" cy="1492132"/>
          </a:xfrm>
        </p:spPr>
        <p:txBody>
          <a:bodyPr>
            <a:normAutofit fontScale="90000"/>
          </a:bodyPr>
          <a:lstStyle/>
          <a:p>
            <a:r>
              <a:rPr lang="en-US" sz="9600" dirty="0"/>
              <a:t>Dramatic entertainment  </a:t>
            </a:r>
          </a:p>
        </p:txBody>
      </p:sp>
    </p:spTree>
    <p:extLst>
      <p:ext uri="{BB962C8B-B14F-4D97-AF65-F5344CB8AC3E}">
        <p14:creationId xmlns:p14="http://schemas.microsoft.com/office/powerpoint/2010/main" val="3699757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722" y="2423221"/>
            <a:ext cx="10178322" cy="1492132"/>
          </a:xfrm>
        </p:spPr>
        <p:txBody>
          <a:bodyPr>
            <a:normAutofit fontScale="90000"/>
          </a:bodyPr>
          <a:lstStyle/>
          <a:p>
            <a:r>
              <a:rPr lang="en-US" cap="none" dirty="0"/>
              <a:t>“I think we were made of more </a:t>
            </a:r>
            <a:r>
              <a:rPr lang="en-US" i="1" u="sng" cap="none" dirty="0"/>
              <a:t>timid</a:t>
            </a:r>
            <a:r>
              <a:rPr lang="en-US" cap="none" dirty="0"/>
              <a:t> stuff than the speechmaker herself” (Spinelli 153).  </a:t>
            </a:r>
          </a:p>
        </p:txBody>
      </p:sp>
    </p:spTree>
    <p:extLst>
      <p:ext uri="{BB962C8B-B14F-4D97-AF65-F5344CB8AC3E}">
        <p14:creationId xmlns:p14="http://schemas.microsoft.com/office/powerpoint/2010/main" val="749266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278" y="2158175"/>
            <a:ext cx="10178322" cy="1492132"/>
          </a:xfrm>
        </p:spPr>
        <p:txBody>
          <a:bodyPr>
            <a:normAutofit/>
          </a:bodyPr>
          <a:lstStyle/>
          <a:p>
            <a:r>
              <a:rPr lang="en-US" sz="9600" dirty="0"/>
              <a:t>Nervous; shy</a:t>
            </a:r>
          </a:p>
        </p:txBody>
      </p:sp>
    </p:spTree>
    <p:extLst>
      <p:ext uri="{BB962C8B-B14F-4D97-AF65-F5344CB8AC3E}">
        <p14:creationId xmlns:p14="http://schemas.microsoft.com/office/powerpoint/2010/main" val="193532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Figurative </a:t>
            </a:r>
            <a:br>
              <a:rPr lang="en-US" dirty="0"/>
            </a:br>
            <a:r>
              <a:rPr lang="en-US" dirty="0"/>
              <a:t>Language </a:t>
            </a:r>
          </a:p>
        </p:txBody>
      </p:sp>
      <p:sp>
        <p:nvSpPr>
          <p:cNvPr id="3" name="Text Placeholder 2"/>
          <p:cNvSpPr>
            <a:spLocks noGrp="1"/>
          </p:cNvSpPr>
          <p:nvPr>
            <p:ph type="body" idx="1"/>
          </p:nvPr>
        </p:nvSpPr>
        <p:spPr/>
        <p:txBody>
          <a:bodyPr/>
          <a:lstStyle/>
          <a:p>
            <a:r>
              <a:rPr lang="en-US" dirty="0"/>
              <a:t>Round ONE</a:t>
            </a:r>
          </a:p>
        </p:txBody>
      </p:sp>
    </p:spTree>
    <p:extLst>
      <p:ext uri="{BB962C8B-B14F-4D97-AF65-F5344CB8AC3E}">
        <p14:creationId xmlns:p14="http://schemas.microsoft.com/office/powerpoint/2010/main" val="1391088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461" y="1879881"/>
            <a:ext cx="10178322" cy="1492132"/>
          </a:xfrm>
        </p:spPr>
        <p:txBody>
          <a:bodyPr>
            <a:normAutofit fontScale="90000"/>
          </a:bodyPr>
          <a:lstStyle/>
          <a:p>
            <a:r>
              <a:rPr lang="en-US" cap="none" dirty="0"/>
              <a:t>“Ironically, as we discovered and distinguished ourselves a new collective came into being—a </a:t>
            </a:r>
            <a:r>
              <a:rPr lang="en-US" i="1" u="sng" cap="none" dirty="0"/>
              <a:t>vitality</a:t>
            </a:r>
            <a:r>
              <a:rPr lang="en-US" cap="none" dirty="0"/>
              <a:t>, a presence, a spirit that had not been there before” (Spinelli 41).</a:t>
            </a:r>
            <a:br>
              <a:rPr lang="en-US" cap="none" dirty="0"/>
            </a:br>
            <a:endParaRPr lang="en-US" cap="none" dirty="0"/>
          </a:p>
        </p:txBody>
      </p:sp>
    </p:spTree>
    <p:extLst>
      <p:ext uri="{BB962C8B-B14F-4D97-AF65-F5344CB8AC3E}">
        <p14:creationId xmlns:p14="http://schemas.microsoft.com/office/powerpoint/2010/main" val="32886222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013" y="1665636"/>
            <a:ext cx="10178322" cy="1492132"/>
          </a:xfrm>
        </p:spPr>
        <p:txBody>
          <a:bodyPr>
            <a:normAutofit/>
          </a:bodyPr>
          <a:lstStyle/>
          <a:p>
            <a:r>
              <a:rPr lang="en-US" sz="9600" dirty="0"/>
              <a:t>Energy; Liveliness </a:t>
            </a:r>
            <a:endParaRPr lang="en-US" dirty="0"/>
          </a:p>
        </p:txBody>
      </p:sp>
    </p:spTree>
    <p:extLst>
      <p:ext uri="{BB962C8B-B14F-4D97-AF65-F5344CB8AC3E}">
        <p14:creationId xmlns:p14="http://schemas.microsoft.com/office/powerpoint/2010/main" val="926227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19400" y="2768600"/>
            <a:ext cx="9220200" cy="3639915"/>
          </a:xfrm>
        </p:spPr>
        <p:txBody>
          <a:bodyPr>
            <a:normAutofit fontScale="90000"/>
          </a:bodyPr>
          <a:lstStyle/>
          <a:p>
            <a:br>
              <a:rPr lang="en-US" sz="8000" dirty="0"/>
            </a:br>
            <a:br>
              <a:rPr lang="en-US" sz="8000" dirty="0"/>
            </a:br>
            <a:br>
              <a:rPr lang="en-US" sz="8000" dirty="0"/>
            </a:br>
            <a:r>
              <a:rPr lang="en-US" sz="6700" dirty="0"/>
              <a:t>Bonus Round each worth 2 points</a:t>
            </a:r>
            <a:br>
              <a:rPr lang="en-US" sz="8000" dirty="0"/>
            </a:br>
            <a:r>
              <a:rPr lang="en-US" sz="8000" dirty="0"/>
              <a:t>Characterization:</a:t>
            </a:r>
            <a:r>
              <a:rPr lang="en-US" dirty="0"/>
              <a:t> </a:t>
            </a:r>
            <a:br>
              <a:rPr lang="en-US" dirty="0"/>
            </a:br>
            <a:r>
              <a:rPr lang="en-US" dirty="0"/>
              <a:t>Direct or Indirect</a:t>
            </a:r>
            <a:br>
              <a:rPr lang="en-US" dirty="0"/>
            </a:br>
            <a:endParaRPr lang="en-US" dirty="0"/>
          </a:p>
        </p:txBody>
      </p:sp>
      <p:sp>
        <p:nvSpPr>
          <p:cNvPr id="4" name="Text Placeholder 3"/>
          <p:cNvSpPr>
            <a:spLocks noGrp="1"/>
          </p:cNvSpPr>
          <p:nvPr>
            <p:ph type="body" idx="1"/>
          </p:nvPr>
        </p:nvSpPr>
        <p:spPr/>
        <p:txBody>
          <a:bodyPr/>
          <a:lstStyle/>
          <a:p>
            <a:r>
              <a:rPr lang="en-US" dirty="0"/>
              <a:t>Round 3</a:t>
            </a:r>
          </a:p>
        </p:txBody>
      </p:sp>
    </p:spTree>
    <p:extLst>
      <p:ext uri="{BB962C8B-B14F-4D97-AF65-F5344CB8AC3E}">
        <p14:creationId xmlns:p14="http://schemas.microsoft.com/office/powerpoint/2010/main" val="1176097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95402" y="637580"/>
            <a:ext cx="9601196" cy="1303867"/>
          </a:xfrm>
        </p:spPr>
        <p:txBody>
          <a:bodyPr>
            <a:noAutofit/>
          </a:bodyPr>
          <a:lstStyle/>
          <a:p>
            <a:r>
              <a:rPr lang="en-US" sz="8800" dirty="0"/>
              <a:t>Characterization</a:t>
            </a:r>
          </a:p>
        </p:txBody>
      </p:sp>
      <p:sp>
        <p:nvSpPr>
          <p:cNvPr id="9" name="Text Placeholder 8"/>
          <p:cNvSpPr>
            <a:spLocks noGrp="1"/>
          </p:cNvSpPr>
          <p:nvPr>
            <p:ph type="body" idx="1"/>
          </p:nvPr>
        </p:nvSpPr>
        <p:spPr>
          <a:xfrm>
            <a:off x="1210730" y="2733033"/>
            <a:ext cx="4800600" cy="632529"/>
          </a:xfrm>
        </p:spPr>
        <p:txBody>
          <a:bodyPr/>
          <a:lstStyle/>
          <a:p>
            <a:r>
              <a:rPr lang="en-US" dirty="0"/>
              <a:t>Indirect 	</a:t>
            </a:r>
          </a:p>
        </p:txBody>
      </p:sp>
      <p:sp>
        <p:nvSpPr>
          <p:cNvPr id="10" name="Content Placeholder 9"/>
          <p:cNvSpPr>
            <a:spLocks noGrp="1"/>
          </p:cNvSpPr>
          <p:nvPr>
            <p:ph sz="half" idx="2"/>
          </p:nvPr>
        </p:nvSpPr>
        <p:spPr>
          <a:xfrm>
            <a:off x="1251678" y="3365562"/>
            <a:ext cx="4800600" cy="2996398"/>
          </a:xfrm>
        </p:spPr>
        <p:txBody>
          <a:bodyPr>
            <a:normAutofit/>
          </a:bodyPr>
          <a:lstStyle/>
          <a:p>
            <a:r>
              <a:rPr lang="en-US" sz="3200" dirty="0"/>
              <a:t>the author </a:t>
            </a:r>
            <a:r>
              <a:rPr lang="en-US" sz="3200" dirty="0">
                <a:highlight>
                  <a:srgbClr val="FFFF00"/>
                </a:highlight>
              </a:rPr>
              <a:t>shows</a:t>
            </a:r>
            <a:r>
              <a:rPr lang="en-US" sz="3200" dirty="0"/>
              <a:t> us the character but allows us to interpret for ourselves what kind of person the character is</a:t>
            </a:r>
          </a:p>
        </p:txBody>
      </p:sp>
      <p:sp>
        <p:nvSpPr>
          <p:cNvPr id="11" name="Text Placeholder 10"/>
          <p:cNvSpPr>
            <a:spLocks noGrp="1"/>
          </p:cNvSpPr>
          <p:nvPr>
            <p:ph type="body" sz="quarter" idx="3"/>
          </p:nvPr>
        </p:nvSpPr>
        <p:spPr>
          <a:xfrm>
            <a:off x="6267716" y="2686933"/>
            <a:ext cx="4800600" cy="632529"/>
          </a:xfrm>
        </p:spPr>
        <p:txBody>
          <a:bodyPr/>
          <a:lstStyle/>
          <a:p>
            <a:r>
              <a:rPr lang="en-US" dirty="0"/>
              <a:t>Direct</a:t>
            </a:r>
          </a:p>
        </p:txBody>
      </p:sp>
      <p:sp>
        <p:nvSpPr>
          <p:cNvPr id="12" name="Content Placeholder 11"/>
          <p:cNvSpPr>
            <a:spLocks noGrp="1"/>
          </p:cNvSpPr>
          <p:nvPr>
            <p:ph sz="quarter" idx="4"/>
          </p:nvPr>
        </p:nvSpPr>
        <p:spPr>
          <a:xfrm>
            <a:off x="6180671" y="3284283"/>
            <a:ext cx="4718304" cy="2632605"/>
          </a:xfrm>
        </p:spPr>
        <p:txBody>
          <a:bodyPr/>
          <a:lstStyle/>
          <a:p>
            <a:r>
              <a:rPr lang="en-US" altLang="en-US" sz="3200" dirty="0"/>
              <a:t>the author tells readers directly what a </a:t>
            </a:r>
            <a:r>
              <a:rPr lang="en-US" altLang="en-US" sz="3200" dirty="0">
                <a:highlight>
                  <a:srgbClr val="FFFF00"/>
                </a:highlight>
              </a:rPr>
              <a:t>character</a:t>
            </a:r>
            <a:r>
              <a:rPr lang="en-US" altLang="en-US" sz="3200" dirty="0"/>
              <a:t> is like or what a person’s motives are </a:t>
            </a:r>
          </a:p>
          <a:p>
            <a:pPr marL="0" indent="0">
              <a:buNone/>
            </a:pPr>
            <a:endParaRPr lang="en-US" dirty="0"/>
          </a:p>
        </p:txBody>
      </p:sp>
      <p:sp>
        <p:nvSpPr>
          <p:cNvPr id="13" name="TextBox 12"/>
          <p:cNvSpPr txBox="1"/>
          <p:nvPr/>
        </p:nvSpPr>
        <p:spPr>
          <a:xfrm>
            <a:off x="1143188" y="1882686"/>
            <a:ext cx="10074965" cy="523220"/>
          </a:xfrm>
          <a:prstGeom prst="rect">
            <a:avLst/>
          </a:prstGeom>
          <a:noFill/>
        </p:spPr>
        <p:txBody>
          <a:bodyPr wrap="square" rtlCol="0">
            <a:spAutoFit/>
          </a:bodyPr>
          <a:lstStyle/>
          <a:p>
            <a:r>
              <a:rPr lang="en-US" sz="2800" dirty="0"/>
              <a:t>Is the </a:t>
            </a:r>
            <a:r>
              <a:rPr lang="en-US" sz="2800" dirty="0">
                <a:highlight>
                  <a:srgbClr val="FFFF00"/>
                </a:highlight>
              </a:rPr>
              <a:t>process</a:t>
            </a:r>
            <a:r>
              <a:rPr lang="en-US" sz="2800" dirty="0"/>
              <a:t> by which the writer reveals the personality of a character.  </a:t>
            </a:r>
          </a:p>
        </p:txBody>
      </p:sp>
    </p:spTree>
    <p:extLst>
      <p:ext uri="{BB962C8B-B14F-4D97-AF65-F5344CB8AC3E}">
        <p14:creationId xmlns:p14="http://schemas.microsoft.com/office/powerpoint/2010/main" val="606777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469" y="2355302"/>
            <a:ext cx="10178322" cy="1492132"/>
          </a:xfrm>
        </p:spPr>
        <p:txBody>
          <a:bodyPr>
            <a:normAutofit fontScale="90000"/>
          </a:bodyPr>
          <a:lstStyle/>
          <a:p>
            <a:r>
              <a:rPr lang="en-US" cap="none" dirty="0"/>
              <a:t>“The girl was picking up her ukulele.  An now she was strumming it.  And now she was singing!  Strumming away, bobbing her head and shoulders, singing, ‘I’m looking over a four-leaf clover that I overlooked before’” (Spinelli 5).  </a:t>
            </a:r>
          </a:p>
        </p:txBody>
      </p:sp>
    </p:spTree>
    <p:extLst>
      <p:ext uri="{BB962C8B-B14F-4D97-AF65-F5344CB8AC3E}">
        <p14:creationId xmlns:p14="http://schemas.microsoft.com/office/powerpoint/2010/main" val="1077807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126" y="2509359"/>
            <a:ext cx="10178322" cy="1492132"/>
          </a:xfrm>
        </p:spPr>
        <p:txBody>
          <a:bodyPr>
            <a:normAutofit/>
          </a:bodyPr>
          <a:lstStyle/>
          <a:p>
            <a:r>
              <a:rPr lang="en-US" sz="9600" dirty="0"/>
              <a:t>Indirect/unique </a:t>
            </a:r>
          </a:p>
        </p:txBody>
      </p:sp>
    </p:spTree>
    <p:extLst>
      <p:ext uri="{BB962C8B-B14F-4D97-AF65-F5344CB8AC3E}">
        <p14:creationId xmlns:p14="http://schemas.microsoft.com/office/powerpoint/2010/main" val="1484324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3113" y="1932890"/>
            <a:ext cx="10178322" cy="1492132"/>
          </a:xfrm>
        </p:spPr>
        <p:txBody>
          <a:bodyPr>
            <a:normAutofit fontScale="90000"/>
          </a:bodyPr>
          <a:lstStyle/>
          <a:p>
            <a:r>
              <a:rPr lang="en-US" cap="none" dirty="0"/>
              <a:t>‘“One morning we had a rare rainfall.  It came during her gym class.  The teacher told everyone to come in.  On the way to the next class they looked out the windows.  Stargirl was still outside.  In the rain.  Dancing” (Spinelli 11).</a:t>
            </a:r>
          </a:p>
        </p:txBody>
      </p:sp>
    </p:spTree>
    <p:extLst>
      <p:ext uri="{BB962C8B-B14F-4D97-AF65-F5344CB8AC3E}">
        <p14:creationId xmlns:p14="http://schemas.microsoft.com/office/powerpoint/2010/main" val="16177423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3678" y="2504941"/>
            <a:ext cx="10178322" cy="1492132"/>
          </a:xfrm>
        </p:spPr>
        <p:txBody>
          <a:bodyPr>
            <a:normAutofit fontScale="90000"/>
          </a:bodyPr>
          <a:lstStyle/>
          <a:p>
            <a:r>
              <a:rPr lang="en-US" sz="9600" dirty="0"/>
              <a:t>Indirect/</a:t>
            </a:r>
            <a:br>
              <a:rPr lang="en-US" sz="9600" dirty="0"/>
            </a:br>
            <a:r>
              <a:rPr lang="en-US" sz="9600" dirty="0"/>
              <a:t>Spontaneous</a:t>
            </a:r>
            <a:br>
              <a:rPr lang="en-US" sz="9600" dirty="0"/>
            </a:br>
            <a:r>
              <a:rPr lang="en-US" sz="9600" dirty="0"/>
              <a:t> </a:t>
            </a:r>
          </a:p>
        </p:txBody>
      </p:sp>
      <p:grpSp>
        <p:nvGrpSpPr>
          <p:cNvPr id="18" name="SMARTInkShape-Group16"/>
          <p:cNvGrpSpPr/>
          <p:nvPr/>
        </p:nvGrpSpPr>
        <p:grpSpPr>
          <a:xfrm>
            <a:off x="5141764" y="8115300"/>
            <a:ext cx="335112" cy="180976"/>
            <a:chOff x="5141764" y="8115300"/>
            <a:chExt cx="335112" cy="180976"/>
          </a:xfrm>
        </p:grpSpPr>
        <p:sp>
          <p:nvSpPr>
            <p:cNvPr id="16" name="SMARTInkShape-16"/>
            <p:cNvSpPr/>
            <p:nvPr>
              <p:custDataLst>
                <p:tags r:id="rId1"/>
              </p:custDataLst>
            </p:nvPr>
          </p:nvSpPr>
          <p:spPr>
            <a:xfrm>
              <a:off x="5181600" y="8296275"/>
              <a:ext cx="295276" cy="1"/>
            </a:xfrm>
            <a:custGeom>
              <a:avLst/>
              <a:gdLst/>
              <a:ahLst/>
              <a:cxnLst/>
              <a:rect l="0" t="0" r="0" b="0"/>
              <a:pathLst>
                <a:path w="295276" h="1">
                  <a:moveTo>
                    <a:pt x="0" y="0"/>
                  </a:moveTo>
                  <a:lnTo>
                    <a:pt x="0" y="0"/>
                  </a:lnTo>
                  <a:lnTo>
                    <a:pt x="45665" y="0"/>
                  </a:lnTo>
                  <a:lnTo>
                    <a:pt x="87966" y="0"/>
                  </a:lnTo>
                  <a:lnTo>
                    <a:pt x="134498" y="0"/>
                  </a:lnTo>
                  <a:lnTo>
                    <a:pt x="172379" y="0"/>
                  </a:lnTo>
                  <a:lnTo>
                    <a:pt x="204670" y="0"/>
                  </a:lnTo>
                  <a:lnTo>
                    <a:pt x="238073" y="0"/>
                  </a:lnTo>
                  <a:lnTo>
                    <a:pt x="2952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7"/>
            <p:cNvSpPr/>
            <p:nvPr>
              <p:custDataLst>
                <p:tags r:id="rId2"/>
              </p:custDataLst>
            </p:nvPr>
          </p:nvSpPr>
          <p:spPr>
            <a:xfrm>
              <a:off x="5141764" y="8115300"/>
              <a:ext cx="285069" cy="180976"/>
            </a:xfrm>
            <a:custGeom>
              <a:avLst/>
              <a:gdLst/>
              <a:ahLst/>
              <a:cxnLst/>
              <a:rect l="0" t="0" r="0" b="0"/>
              <a:pathLst>
                <a:path w="285069" h="180976">
                  <a:moveTo>
                    <a:pt x="239861" y="0"/>
                  </a:moveTo>
                  <a:lnTo>
                    <a:pt x="239861" y="0"/>
                  </a:lnTo>
                  <a:lnTo>
                    <a:pt x="276489" y="5057"/>
                  </a:lnTo>
                  <a:lnTo>
                    <a:pt x="282271" y="10779"/>
                  </a:lnTo>
                  <a:lnTo>
                    <a:pt x="285068" y="18828"/>
                  </a:lnTo>
                  <a:lnTo>
                    <a:pt x="283947" y="50381"/>
                  </a:lnTo>
                  <a:lnTo>
                    <a:pt x="278505" y="73192"/>
                  </a:lnTo>
                  <a:lnTo>
                    <a:pt x="260586" y="119351"/>
                  </a:lnTo>
                  <a:lnTo>
                    <a:pt x="252247" y="145120"/>
                  </a:lnTo>
                  <a:lnTo>
                    <a:pt x="241485" y="163629"/>
                  </a:lnTo>
                  <a:lnTo>
                    <a:pt x="229647" y="173265"/>
                  </a:lnTo>
                  <a:lnTo>
                    <a:pt x="223526" y="175835"/>
                  </a:lnTo>
                  <a:lnTo>
                    <a:pt x="185682" y="178691"/>
                  </a:lnTo>
                  <a:lnTo>
                    <a:pt x="143815" y="179960"/>
                  </a:lnTo>
                  <a:lnTo>
                    <a:pt x="131087" y="180674"/>
                  </a:lnTo>
                  <a:lnTo>
                    <a:pt x="131362" y="180774"/>
                  </a:lnTo>
                  <a:lnTo>
                    <a:pt x="139407" y="180936"/>
                  </a:lnTo>
                  <a:lnTo>
                    <a:pt x="92469" y="180967"/>
                  </a:lnTo>
                  <a:lnTo>
                    <a:pt x="47904" y="180973"/>
                  </a:lnTo>
                  <a:lnTo>
                    <a:pt x="721" y="180975"/>
                  </a:lnTo>
                  <a:lnTo>
                    <a:pt x="0" y="180975"/>
                  </a:lnTo>
                  <a:lnTo>
                    <a:pt x="20786" y="1809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88547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986" y="1183590"/>
            <a:ext cx="10178322" cy="1492132"/>
          </a:xfrm>
        </p:spPr>
        <p:txBody>
          <a:bodyPr>
            <a:normAutofit fontScale="90000"/>
          </a:bodyPr>
          <a:lstStyle/>
          <a:p>
            <a:r>
              <a:rPr lang="en-US" cap="none" dirty="0"/>
              <a:t>“We wanted to define her, to wrap </a:t>
            </a:r>
            <a:r>
              <a:rPr lang="en-US" cap="none" dirty="0" err="1"/>
              <a:t>er</a:t>
            </a:r>
            <a:r>
              <a:rPr lang="en-US" cap="none" dirty="0"/>
              <a:t> up as we did each other, but we could not seem to get past ‘weird’ and ‘strange’ and ‘goofy’” (Spinelli 11).</a:t>
            </a:r>
          </a:p>
        </p:txBody>
      </p:sp>
    </p:spTree>
    <p:extLst>
      <p:ext uri="{BB962C8B-B14F-4D97-AF65-F5344CB8AC3E}">
        <p14:creationId xmlns:p14="http://schemas.microsoft.com/office/powerpoint/2010/main" val="41769127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069" y="2065412"/>
            <a:ext cx="10178322" cy="1492132"/>
          </a:xfrm>
        </p:spPr>
        <p:txBody>
          <a:bodyPr>
            <a:normAutofit fontScale="90000"/>
          </a:bodyPr>
          <a:lstStyle/>
          <a:p>
            <a:r>
              <a:rPr lang="en-US" sz="9600" dirty="0"/>
              <a:t>Direct/weird, strange, goofy</a:t>
            </a:r>
          </a:p>
        </p:txBody>
      </p:sp>
    </p:spTree>
    <p:extLst>
      <p:ext uri="{BB962C8B-B14F-4D97-AF65-F5344CB8AC3E}">
        <p14:creationId xmlns:p14="http://schemas.microsoft.com/office/powerpoint/2010/main" val="1646475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178" y="2554085"/>
            <a:ext cx="10178322" cy="1492132"/>
          </a:xfrm>
        </p:spPr>
        <p:txBody>
          <a:bodyPr>
            <a:normAutofit fontScale="90000"/>
          </a:bodyPr>
          <a:lstStyle/>
          <a:p>
            <a:r>
              <a:rPr lang="en-US" cap="none" dirty="0"/>
              <a:t>“She seemed marooned in a sea of staring, buzzing faces” (Spinelli 4). </a:t>
            </a:r>
          </a:p>
        </p:txBody>
      </p:sp>
    </p:spTree>
    <p:extLst>
      <p:ext uri="{BB962C8B-B14F-4D97-AF65-F5344CB8AC3E}">
        <p14:creationId xmlns:p14="http://schemas.microsoft.com/office/powerpoint/2010/main" val="33694899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4930" y="1601585"/>
            <a:ext cx="10178322" cy="1492132"/>
          </a:xfrm>
        </p:spPr>
        <p:txBody>
          <a:bodyPr>
            <a:normAutofit fontScale="90000"/>
          </a:bodyPr>
          <a:lstStyle/>
          <a:p>
            <a:r>
              <a:rPr lang="en-US" cap="none" dirty="0"/>
              <a:t>“Kevin went through the opening spiel.  Kevin loved to be on camera.  He was ideal for a show like this, which made good use of his smirky grin and arching, Did-I-really-hear-you-say-that? Eyebrows” (Spinelli 58).</a:t>
            </a:r>
            <a:endParaRPr lang="en-US" dirty="0"/>
          </a:p>
        </p:txBody>
      </p:sp>
    </p:spTree>
    <p:extLst>
      <p:ext uri="{BB962C8B-B14F-4D97-AF65-F5344CB8AC3E}">
        <p14:creationId xmlns:p14="http://schemas.microsoft.com/office/powerpoint/2010/main" val="4931844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5834" y="3233530"/>
            <a:ext cx="8780218" cy="1304674"/>
          </a:xfrm>
        </p:spPr>
        <p:txBody>
          <a:bodyPr>
            <a:normAutofit fontScale="90000"/>
          </a:bodyPr>
          <a:lstStyle/>
          <a:p>
            <a:r>
              <a:rPr lang="en-US" dirty="0"/>
              <a:t>Indirect/</a:t>
            </a:r>
            <a:r>
              <a:rPr lang="en-US" dirty="0" err="1"/>
              <a:t>Outgoing;Brave</a:t>
            </a:r>
            <a:r>
              <a:rPr lang="en-US" dirty="0"/>
              <a:t>; Risk-taker </a:t>
            </a:r>
          </a:p>
        </p:txBody>
      </p:sp>
    </p:spTree>
    <p:extLst>
      <p:ext uri="{BB962C8B-B14F-4D97-AF65-F5344CB8AC3E}">
        <p14:creationId xmlns:p14="http://schemas.microsoft.com/office/powerpoint/2010/main" val="22688833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92404-C2F3-48B6-AE0D-80457E9AFD21}"/>
              </a:ext>
            </a:extLst>
          </p:cNvPr>
          <p:cNvSpPr>
            <a:spLocks noGrp="1"/>
          </p:cNvSpPr>
          <p:nvPr>
            <p:ph type="title"/>
          </p:nvPr>
        </p:nvSpPr>
        <p:spPr/>
        <p:txBody>
          <a:bodyPr>
            <a:normAutofit fontScale="90000"/>
          </a:bodyPr>
          <a:lstStyle/>
          <a:p>
            <a:r>
              <a:rPr lang="en-US" cap="none" dirty="0"/>
              <a:t>“</a:t>
            </a:r>
            <a:r>
              <a:rPr lang="en-US" cap="none" dirty="0" err="1"/>
              <a:t>Hillari</a:t>
            </a:r>
            <a:r>
              <a:rPr lang="en-US" cap="none" dirty="0"/>
              <a:t> Kimble was </a:t>
            </a:r>
            <a:r>
              <a:rPr lang="en-US" cap="none" dirty="0" err="1"/>
              <a:t>stading</a:t>
            </a:r>
            <a:r>
              <a:rPr lang="en-US" cap="none" dirty="0"/>
              <a:t> at the upper landing, grinning.  She was hold Cinnamon the rat, dangling by its tail over the railing, nothing but space between it and the first floor.  Stargirl was on the steps below, looking up” (Spinelli 37).</a:t>
            </a:r>
            <a:endParaRPr lang="en-US" dirty="0"/>
          </a:p>
        </p:txBody>
      </p:sp>
    </p:spTree>
    <p:extLst>
      <p:ext uri="{BB962C8B-B14F-4D97-AF65-F5344CB8AC3E}">
        <p14:creationId xmlns:p14="http://schemas.microsoft.com/office/powerpoint/2010/main" val="1042336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0AA7-944C-45A5-8B7B-BA3EE5E26C5A}"/>
              </a:ext>
            </a:extLst>
          </p:cNvPr>
          <p:cNvSpPr>
            <a:spLocks noGrp="1"/>
          </p:cNvSpPr>
          <p:nvPr>
            <p:ph type="title"/>
          </p:nvPr>
        </p:nvSpPr>
        <p:spPr>
          <a:xfrm>
            <a:off x="2991578" y="2058784"/>
            <a:ext cx="7346222" cy="2945015"/>
          </a:xfrm>
        </p:spPr>
        <p:txBody>
          <a:bodyPr/>
          <a:lstStyle/>
          <a:p>
            <a:r>
              <a:rPr lang="en-US" dirty="0"/>
              <a:t>Indirect/Evil; mean; vengeful </a:t>
            </a:r>
          </a:p>
        </p:txBody>
      </p:sp>
    </p:spTree>
    <p:extLst>
      <p:ext uri="{BB962C8B-B14F-4D97-AF65-F5344CB8AC3E}">
        <p14:creationId xmlns:p14="http://schemas.microsoft.com/office/powerpoint/2010/main" val="15087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5365" y="2489481"/>
            <a:ext cx="5056357" cy="1492132"/>
          </a:xfrm>
        </p:spPr>
        <p:txBody>
          <a:bodyPr>
            <a:normAutofit fontScale="90000"/>
          </a:bodyPr>
          <a:lstStyle/>
          <a:p>
            <a:r>
              <a:rPr lang="en-US" sz="9600" dirty="0"/>
              <a:t>Metaphor</a:t>
            </a:r>
          </a:p>
        </p:txBody>
      </p:sp>
    </p:spTree>
    <p:extLst>
      <p:ext uri="{BB962C8B-B14F-4D97-AF65-F5344CB8AC3E}">
        <p14:creationId xmlns:p14="http://schemas.microsoft.com/office/powerpoint/2010/main" val="242470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7578" y="1068185"/>
            <a:ext cx="10178322" cy="1492132"/>
          </a:xfrm>
        </p:spPr>
        <p:txBody>
          <a:bodyPr>
            <a:normAutofit fontScale="90000"/>
          </a:bodyPr>
          <a:lstStyle/>
          <a:p>
            <a:r>
              <a:rPr lang="en-US" dirty="0"/>
              <a:t>Bonus Question:</a:t>
            </a:r>
            <a:br>
              <a:rPr lang="en-US" dirty="0"/>
            </a:br>
            <a:br>
              <a:rPr lang="en-US" dirty="0"/>
            </a:br>
            <a:r>
              <a:rPr lang="en-US" cap="none" dirty="0"/>
              <a:t>“She looked like Heidi.  Or Bo Peep” (Spinelli 8).</a:t>
            </a:r>
          </a:p>
        </p:txBody>
      </p:sp>
    </p:spTree>
    <p:extLst>
      <p:ext uri="{BB962C8B-B14F-4D97-AF65-F5344CB8AC3E}">
        <p14:creationId xmlns:p14="http://schemas.microsoft.com/office/powerpoint/2010/main" val="237182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178" y="2427085"/>
            <a:ext cx="10178322" cy="1492132"/>
          </a:xfrm>
        </p:spPr>
        <p:txBody>
          <a:bodyPr/>
          <a:lstStyle/>
          <a:p>
            <a:r>
              <a:rPr lang="en-US" dirty="0"/>
              <a:t>metaphor; Allusion</a:t>
            </a:r>
          </a:p>
        </p:txBody>
      </p:sp>
    </p:spTree>
    <p:extLst>
      <p:ext uri="{BB962C8B-B14F-4D97-AF65-F5344CB8AC3E}">
        <p14:creationId xmlns:p14="http://schemas.microsoft.com/office/powerpoint/2010/main" val="115581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554" y="157096"/>
            <a:ext cx="8992254" cy="1843981"/>
          </a:xfrm>
        </p:spPr>
        <p:txBody>
          <a:bodyPr>
            <a:normAutofit fontScale="90000"/>
          </a:bodyPr>
          <a:lstStyle/>
          <a:p>
            <a:r>
              <a:rPr lang="en-US" cap="none" dirty="0">
                <a:solidFill>
                  <a:schemeClr val="tx2">
                    <a:lumMod val="50000"/>
                    <a:lumOff val="50000"/>
                  </a:schemeClr>
                </a:solidFill>
              </a:rPr>
              <a:t>MEGA BONUS QUESTION!!! 3 possible Literary Devices and tell me the tone of the passage!!</a:t>
            </a:r>
            <a:br>
              <a:rPr lang="en-US" cap="none" dirty="0"/>
            </a:br>
            <a:r>
              <a:rPr lang="en-US" sz="4000" cap="none" dirty="0"/>
              <a:t>“In terms of achievement, Wayne Parr seemed to be a nobody.  He played on no sports team, joined no organization, won no awards, earned no A’s.  He was elected to nothing, honored for nothing—and yet, though I did not realize this until years later, he was grand marshal of our daily parade” (Spinelli 19).</a:t>
            </a:r>
          </a:p>
        </p:txBody>
      </p:sp>
    </p:spTree>
    <p:extLst>
      <p:ext uri="{BB962C8B-B14F-4D97-AF65-F5344CB8AC3E}">
        <p14:creationId xmlns:p14="http://schemas.microsoft.com/office/powerpoint/2010/main" val="27519035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30714</TotalTime>
  <Words>955</Words>
  <Application>Microsoft Office PowerPoint</Application>
  <PresentationFormat>Widescreen</PresentationFormat>
  <Paragraphs>73</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Courier New</vt:lpstr>
      <vt:lpstr>Gill Sans MT</vt:lpstr>
      <vt:lpstr>Impact</vt:lpstr>
      <vt:lpstr>Wingdings</vt:lpstr>
      <vt:lpstr>Badge</vt:lpstr>
      <vt:lpstr>Crumple and Shoot</vt:lpstr>
      <vt:lpstr> Rules</vt:lpstr>
      <vt:lpstr> How to Play Crumple and shoot</vt:lpstr>
      <vt:lpstr>Figurative  Language </vt:lpstr>
      <vt:lpstr>“She seemed marooned in a sea of staring, buzzing faces” (Spinelli 4). </vt:lpstr>
      <vt:lpstr>Metaphor</vt:lpstr>
      <vt:lpstr>Bonus Question:  “She looked like Heidi.  Or Bo Peep” (Spinelli 8).</vt:lpstr>
      <vt:lpstr>metaphor; Allusion</vt:lpstr>
      <vt:lpstr>MEGA BONUS QUESTION!!! 3 possible Literary Devices and tell me the tone of the passage!! “In terms of achievement, Wayne Parr seemed to be a nobody.  He played on no sports team, joined no organization, won no awards, earned no A’s.  He was elected to nothing, honored for nothing—and yet, though I did not realize this until years later, he was grand marshal of our daily parade” (Spinelli 19).</vt:lpstr>
      <vt:lpstr>Anaphora; Irony; Metaphor and tone of Apathatic</vt:lpstr>
      <vt:lpstr>“She wore no makeup, and her eyes were the biggest I had ever seen, like a deer’s eyes caught in the headlights”  (Spinelli 5). </vt:lpstr>
      <vt:lpstr>simile</vt:lpstr>
      <vt:lpstr>               “She was walking directly into the setting sun, now a great orange perched atop the mountain crests” (Spinelli 17).</vt:lpstr>
      <vt:lpstr>Metaphor</vt:lpstr>
      <vt:lpstr>“The porch, bathed in the red-gold light of the sunset, faced the Maricopas” (Spinelli 31).</vt:lpstr>
      <vt:lpstr>Imagery</vt:lpstr>
      <vt:lpstr>Bonus Question:  “I couldn’t see her freckles from the audience, but I imagined them dancing on her nose as she flicked her head this way and that” (Spinelli 39). </vt:lpstr>
      <vt:lpstr>Hyperbole; Personification</vt:lpstr>
      <vt:lpstr>“My name is something I wear, like a shirt.  It gets worn, I outgrow it, I change it” (Spinelli 63).   </vt:lpstr>
      <vt:lpstr>Simile </vt:lpstr>
      <vt:lpstr>“We had never even made it to the districts, but now visions of championships danced in our heads” (Spinelli 69).  </vt:lpstr>
      <vt:lpstr>allusion </vt:lpstr>
      <vt:lpstr>“I turned.  I felt heavy, as if I were moving through water, as if I were confronting much more than a tenth-grade girl with an usual name” (Spinelli 76).</vt:lpstr>
      <vt:lpstr>simile</vt:lpstr>
      <vt:lpstr>Bonus Question:  “Our players looked like five Davids flailing against Goliath” (Spinelli 69).</vt:lpstr>
      <vt:lpstr>Simile/allusion</vt:lpstr>
      <vt:lpstr>“Then—maybe—the earth will touch us.  The universe will speak.  The stars will whisper” (Spinelli 91). </vt:lpstr>
      <vt:lpstr>personification</vt:lpstr>
      <vt:lpstr>“And I knew what I should do.  I should go out there and stand in front of them and applaud.  I should show Stargirl and the word that I wasn’t like the rest of them, that I appreciated her…” (Spinelli 165).</vt:lpstr>
      <vt:lpstr>Anaphora</vt:lpstr>
      <vt:lpstr>Bonus Question:  “The normally dull cacti and scrub were splashed with April colors, as if a great painter had passed over the landscape with a brush, dabbing yellow here, red there” (Spinelli 165).</vt:lpstr>
      <vt:lpstr>Simile; imagery</vt:lpstr>
      <vt:lpstr>Vocabulary Context Clues</vt:lpstr>
      <vt:lpstr>“The big green M on Stargirl’s sweater flounced as she spun and leaped with the other cheerleaders” (Spinelli 69).  </vt:lpstr>
      <vt:lpstr>Bounced  </vt:lpstr>
      <vt:lpstr>“She snapped a needle from a cactus and with the slapstick pantomime of a circus clown pretended to pick her teeth” (Spinelli 149). </vt:lpstr>
      <vt:lpstr>Dramatic entertainment  </vt:lpstr>
      <vt:lpstr>“I think we were made of more timid stuff than the speechmaker herself” (Spinelli 153).  </vt:lpstr>
      <vt:lpstr>Nervous; shy</vt:lpstr>
      <vt:lpstr>“Ironically, as we discovered and distinguished ourselves a new collective came into being—a vitality, a presence, a spirit that had not been there before” (Spinelli 41). </vt:lpstr>
      <vt:lpstr>Energy; Liveliness </vt:lpstr>
      <vt:lpstr>   Bonus Round each worth 2 points Characterization:  Direct or Indirect </vt:lpstr>
      <vt:lpstr>Characterization</vt:lpstr>
      <vt:lpstr>“The girl was picking up her ukulele.  An now she was strumming it.  And now she was singing!  Strumming away, bobbing her head and shoulders, singing, ‘I’m looking over a four-leaf clover that I overlooked before’” (Spinelli 5).  </vt:lpstr>
      <vt:lpstr>Indirect/unique </vt:lpstr>
      <vt:lpstr>‘“One morning we had a rare rainfall.  It came during her gym class.  The teacher told everyone to come in.  On the way to the next class they looked out the windows.  Stargirl was still outside.  In the rain.  Dancing” (Spinelli 11).</vt:lpstr>
      <vt:lpstr>Indirect/ Spontaneous  </vt:lpstr>
      <vt:lpstr>“We wanted to define her, to wrap er up as we did each other, but we could not seem to get past ‘weird’ and ‘strange’ and ‘goofy’” (Spinelli 11).</vt:lpstr>
      <vt:lpstr>Direct/weird, strange, goofy</vt:lpstr>
      <vt:lpstr>“Kevin went through the opening spiel.  Kevin loved to be on camera.  He was ideal for a show like this, which made good use of his smirky grin and arching, Did-I-really-hear-you-say-that? Eyebrows” (Spinelli 58).</vt:lpstr>
      <vt:lpstr>Indirect/Outgoing;Brave; Risk-taker </vt:lpstr>
      <vt:lpstr>“Hillari Kimble was stading at the upper landing, grinning.  She was hold Cinnamon the rat, dangling by its tail over the railing, nothing but space between it and the first floor.  Stargirl was on the steps below, looking up” (Spinelli 37).</vt:lpstr>
      <vt:lpstr>Indirect/Evil; mean; vengeful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of the Day Review</dc:title>
  <dc:creator>Jennings, Jennifer</dc:creator>
  <cp:lastModifiedBy>Jennings, Jennifer</cp:lastModifiedBy>
  <cp:revision>49</cp:revision>
  <dcterms:created xsi:type="dcterms:W3CDTF">2016-11-20T01:05:38Z</dcterms:created>
  <dcterms:modified xsi:type="dcterms:W3CDTF">2018-10-11T17:32:51Z</dcterms:modified>
</cp:coreProperties>
</file>